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73" r:id="rId3"/>
    <p:sldId id="282" r:id="rId4"/>
    <p:sldId id="281" r:id="rId5"/>
    <p:sldId id="283" r:id="rId6"/>
    <p:sldId id="274" r:id="rId7"/>
    <p:sldId id="285" r:id="rId8"/>
    <p:sldId id="275" r:id="rId9"/>
    <p:sldId id="291" r:id="rId10"/>
    <p:sldId id="286" r:id="rId11"/>
    <p:sldId id="287" r:id="rId12"/>
    <p:sldId id="288" r:id="rId13"/>
    <p:sldId id="289" r:id="rId14"/>
    <p:sldId id="290" r:id="rId15"/>
    <p:sldId id="258" r:id="rId16"/>
    <p:sldId id="277" r:id="rId17"/>
    <p:sldId id="259" r:id="rId18"/>
    <p:sldId id="268" r:id="rId19"/>
    <p:sldId id="269" r:id="rId20"/>
    <p:sldId id="260" r:id="rId21"/>
    <p:sldId id="263" r:id="rId22"/>
    <p:sldId id="264" r:id="rId23"/>
    <p:sldId id="265" r:id="rId24"/>
    <p:sldId id="266" r:id="rId25"/>
    <p:sldId id="267" r:id="rId26"/>
    <p:sldId id="292" r:id="rId27"/>
    <p:sldId id="271" r:id="rId28"/>
    <p:sldId id="293"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51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963E5-8DFA-42D6-A415-DE0683DC9F84}" type="datetimeFigureOut">
              <a:rPr lang="en-US" smtClean="0"/>
              <a:t>21/07/2018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589222-A162-4B5A-87C1-776F6E95D4D3}" type="slidenum">
              <a:rPr lang="en-US" smtClean="0"/>
              <a:t>‹#›</a:t>
            </a:fld>
            <a:endParaRPr lang="en-US"/>
          </a:p>
        </p:txBody>
      </p:sp>
    </p:spTree>
    <p:extLst>
      <p:ext uri="{BB962C8B-B14F-4D97-AF65-F5344CB8AC3E}">
        <p14:creationId xmlns:p14="http://schemas.microsoft.com/office/powerpoint/2010/main" val="201405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E6D30-3A31-4140-AA28-06B99448E6B0}" type="datetimeFigureOut">
              <a:rPr lang="en-US" smtClean="0"/>
              <a:t>21/07/2018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087C9-8A0B-444B-B797-9281F4FB1A9E}" type="slidenum">
              <a:rPr lang="en-US" smtClean="0"/>
              <a:t>‹#›</a:t>
            </a:fld>
            <a:endParaRPr lang="en-US"/>
          </a:p>
        </p:txBody>
      </p:sp>
    </p:spTree>
    <p:extLst>
      <p:ext uri="{BB962C8B-B14F-4D97-AF65-F5344CB8AC3E}">
        <p14:creationId xmlns:p14="http://schemas.microsoft.com/office/powerpoint/2010/main" val="156784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087C9-8A0B-444B-B797-9281F4FB1A9E}" type="slidenum">
              <a:rPr lang="en-US" smtClean="0"/>
              <a:t>3</a:t>
            </a:fld>
            <a:endParaRPr lang="en-US"/>
          </a:p>
        </p:txBody>
      </p:sp>
    </p:spTree>
    <p:extLst>
      <p:ext uri="{BB962C8B-B14F-4D97-AF65-F5344CB8AC3E}">
        <p14:creationId xmlns:p14="http://schemas.microsoft.com/office/powerpoint/2010/main" val="408914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54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152701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326811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1396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57674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7420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304449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143454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350002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344823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319602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54122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367311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255644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341937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7777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4E5C5-209F-4969-BA19-D792360CFA12}" type="datetimeFigureOut">
              <a:rPr lang="en-US" smtClean="0"/>
              <a:pPr/>
              <a:t>21/07/2018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79F00-1320-470F-9B39-9B3DD34D5F00}" type="slidenum">
              <a:rPr lang="en-US" smtClean="0"/>
              <a:pPr/>
              <a:t>‹#›</a:t>
            </a:fld>
            <a:endParaRPr lang="en-US"/>
          </a:p>
        </p:txBody>
      </p:sp>
    </p:spTree>
    <p:extLst>
      <p:ext uri="{BB962C8B-B14F-4D97-AF65-F5344CB8AC3E}">
        <p14:creationId xmlns:p14="http://schemas.microsoft.com/office/powerpoint/2010/main" val="97008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BF4E5C5-209F-4969-BA19-D792360CFA12}" type="datetimeFigureOut">
              <a:rPr lang="en-US" smtClean="0"/>
              <a:pPr/>
              <a:t>21/07/2018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7679F00-1320-470F-9B39-9B3DD34D5F00}" type="slidenum">
              <a:rPr lang="en-US" smtClean="0"/>
              <a:pPr/>
              <a:t>‹#›</a:t>
            </a:fld>
            <a:endParaRPr lang="en-US"/>
          </a:p>
        </p:txBody>
      </p:sp>
    </p:spTree>
    <p:extLst>
      <p:ext uri="{BB962C8B-B14F-4D97-AF65-F5344CB8AC3E}">
        <p14:creationId xmlns:p14="http://schemas.microsoft.com/office/powerpoint/2010/main" val="1744326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2157" y="0"/>
            <a:ext cx="8001000" cy="3657600"/>
          </a:xfrm>
        </p:spPr>
        <p:txBody>
          <a:bodyPr>
            <a:normAutofit fontScale="90000"/>
          </a:bodyPr>
          <a:lstStyle/>
          <a:p>
            <a:pPr algn="ctr"/>
            <a:r>
              <a:rPr lang="en-US" sz="3600" b="1" dirty="0" smtClean="0">
                <a:ln w="11430"/>
                <a:solidFill>
                  <a:schemeClr val="accent3">
                    <a:lumMod val="20000"/>
                    <a:lumOff val="80000"/>
                  </a:schemeClr>
                </a:solidFill>
                <a:effectLst>
                  <a:outerShdw blurRad="50800" dist="39000" dir="5460000" algn="tl">
                    <a:srgbClr val="000000">
                      <a:alpha val="38000"/>
                    </a:srgbClr>
                  </a:outerShdw>
                </a:effectLst>
              </a:rPr>
              <a:t/>
            </a:r>
            <a:br>
              <a:rPr lang="en-US" sz="3600" b="1" dirty="0" smtClean="0">
                <a:ln w="11430"/>
                <a:solidFill>
                  <a:schemeClr val="accent3">
                    <a:lumMod val="20000"/>
                    <a:lumOff val="80000"/>
                  </a:schemeClr>
                </a:solidFill>
                <a:effectLst>
                  <a:outerShdw blurRad="50800" dist="39000" dir="5460000" algn="tl">
                    <a:srgbClr val="000000">
                      <a:alpha val="38000"/>
                    </a:srgbClr>
                  </a:outerShdw>
                </a:effectLst>
              </a:rPr>
            </a:br>
            <a:r>
              <a:rPr lang="en-US" sz="3600" b="1" dirty="0">
                <a:ln w="11430"/>
                <a:solidFill>
                  <a:schemeClr val="accent3">
                    <a:lumMod val="20000"/>
                    <a:lumOff val="80000"/>
                  </a:schemeClr>
                </a:solidFill>
                <a:effectLst>
                  <a:outerShdw blurRad="50800" dist="39000" dir="5460000" algn="tl">
                    <a:srgbClr val="000000">
                      <a:alpha val="38000"/>
                    </a:srgbClr>
                  </a:outerShdw>
                </a:effectLst>
              </a:rPr>
              <a:t/>
            </a:r>
            <a:br>
              <a:rPr lang="en-US" sz="3600" b="1" dirty="0">
                <a:ln w="11430"/>
                <a:solidFill>
                  <a:schemeClr val="accent3">
                    <a:lumMod val="20000"/>
                    <a:lumOff val="80000"/>
                  </a:schemeClr>
                </a:solidFill>
                <a:effectLst>
                  <a:outerShdw blurRad="50800" dist="39000" dir="5460000" algn="tl">
                    <a:srgbClr val="000000">
                      <a:alpha val="38000"/>
                    </a:srgbClr>
                  </a:outerShdw>
                </a:effectLst>
              </a:rPr>
            </a:br>
            <a:r>
              <a:rPr lang="en-US" sz="3600" b="1" dirty="0" smtClean="0">
                <a:ln w="11430"/>
                <a:solidFill>
                  <a:schemeClr val="accent3">
                    <a:lumMod val="20000"/>
                    <a:lumOff val="80000"/>
                  </a:schemeClr>
                </a:solidFill>
                <a:effectLst>
                  <a:outerShdw blurRad="50800" dist="39000" dir="5460000" algn="tl">
                    <a:srgbClr val="000000">
                      <a:alpha val="38000"/>
                    </a:srgbClr>
                  </a:outerShdw>
                </a:effectLst>
              </a:rPr>
              <a:t/>
            </a:r>
            <a:br>
              <a:rPr lang="en-US" sz="3600" b="1" dirty="0" smtClean="0">
                <a:ln w="11430"/>
                <a:solidFill>
                  <a:schemeClr val="accent3">
                    <a:lumMod val="20000"/>
                    <a:lumOff val="80000"/>
                  </a:schemeClr>
                </a:solidFill>
                <a:effectLst>
                  <a:outerShdw blurRad="50800" dist="39000" dir="5460000" algn="tl">
                    <a:srgbClr val="000000">
                      <a:alpha val="38000"/>
                    </a:srgbClr>
                  </a:outerShdw>
                </a:effectLst>
              </a:rPr>
            </a:br>
            <a:r>
              <a:rPr lang="en-US" sz="3600" b="1" dirty="0" smtClean="0">
                <a:ln w="11430"/>
                <a:solidFill>
                  <a:schemeClr val="accent3">
                    <a:lumMod val="20000"/>
                    <a:lumOff val="80000"/>
                  </a:schemeClr>
                </a:solidFill>
                <a:effectLst>
                  <a:outerShdw blurRad="50800" dist="39000" dir="5460000" algn="tl">
                    <a:srgbClr val="000000">
                      <a:alpha val="38000"/>
                    </a:srgbClr>
                  </a:outerShdw>
                </a:effectLst>
              </a:rPr>
              <a:t>Principals</a:t>
            </a:r>
            <a:r>
              <a:rPr lang="en-US" sz="3600" b="1" dirty="0">
                <a:ln w="11430"/>
                <a:solidFill>
                  <a:schemeClr val="accent3">
                    <a:lumMod val="20000"/>
                    <a:lumOff val="80000"/>
                  </a:schemeClr>
                </a:solidFill>
                <a:effectLst>
                  <a:outerShdw blurRad="50800" dist="39000" dir="5460000" algn="tl">
                    <a:srgbClr val="000000">
                      <a:alpha val="38000"/>
                    </a:srgbClr>
                  </a:outerShdw>
                </a:effectLst>
              </a:rPr>
              <a:t>’ Conference </a:t>
            </a:r>
            <a:br>
              <a:rPr lang="en-US" sz="3600" b="1" dirty="0">
                <a:ln w="11430"/>
                <a:solidFill>
                  <a:schemeClr val="accent3">
                    <a:lumMod val="20000"/>
                    <a:lumOff val="80000"/>
                  </a:schemeClr>
                </a:solidFill>
                <a:effectLst>
                  <a:outerShdw blurRad="50800" dist="39000" dir="5460000" algn="tl">
                    <a:srgbClr val="000000">
                      <a:alpha val="38000"/>
                    </a:srgbClr>
                  </a:outerShdw>
                </a:effectLst>
              </a:rPr>
            </a:br>
            <a:r>
              <a:rPr lang="en-US" sz="3600" b="1" dirty="0">
                <a:ln w="11430"/>
                <a:solidFill>
                  <a:schemeClr val="accent3">
                    <a:lumMod val="20000"/>
                    <a:lumOff val="80000"/>
                  </a:schemeClr>
                </a:solidFill>
                <a:effectLst>
                  <a:outerShdw blurRad="50800" dist="39000" dir="5460000" algn="tl">
                    <a:srgbClr val="000000">
                      <a:alpha val="38000"/>
                    </a:srgbClr>
                  </a:outerShdw>
                </a:effectLst>
              </a:rPr>
              <a:t>Bhopal Region</a:t>
            </a:r>
            <a:br>
              <a:rPr lang="en-US" sz="3600" b="1" dirty="0">
                <a:ln w="11430"/>
                <a:solidFill>
                  <a:schemeClr val="accent3">
                    <a:lumMod val="20000"/>
                    <a:lumOff val="80000"/>
                  </a:schemeClr>
                </a:solidFill>
                <a:effectLst>
                  <a:outerShdw blurRad="50800" dist="39000" dir="5460000" algn="tl">
                    <a:srgbClr val="000000">
                      <a:alpha val="38000"/>
                    </a:srgbClr>
                  </a:outerShdw>
                </a:effectLst>
              </a:rPr>
            </a:br>
            <a:r>
              <a:rPr lang="en-US" sz="2700" b="1" dirty="0">
                <a:ln w="11430"/>
                <a:solidFill>
                  <a:schemeClr val="accent3">
                    <a:lumMod val="20000"/>
                    <a:lumOff val="80000"/>
                  </a:schemeClr>
                </a:solidFill>
                <a:effectLst>
                  <a:outerShdw blurRad="50800" dist="39000" dir="5460000" algn="tl">
                    <a:srgbClr val="000000">
                      <a:alpha val="38000"/>
                    </a:srgbClr>
                  </a:outerShdw>
                </a:effectLst>
              </a:rPr>
              <a:t>22</a:t>
            </a:r>
            <a:r>
              <a:rPr lang="en-US" sz="2700" b="1" baseline="30000" dirty="0">
                <a:ln w="11430"/>
                <a:solidFill>
                  <a:schemeClr val="accent3">
                    <a:lumMod val="20000"/>
                    <a:lumOff val="80000"/>
                  </a:schemeClr>
                </a:solidFill>
                <a:effectLst>
                  <a:outerShdw blurRad="50800" dist="39000" dir="5460000" algn="tl">
                    <a:srgbClr val="000000">
                      <a:alpha val="38000"/>
                    </a:srgbClr>
                  </a:outerShdw>
                </a:effectLst>
              </a:rPr>
              <a:t>nd</a:t>
            </a:r>
            <a:r>
              <a:rPr lang="en-US" sz="2700" b="1" dirty="0">
                <a:ln w="11430"/>
                <a:solidFill>
                  <a:schemeClr val="accent3">
                    <a:lumMod val="20000"/>
                    <a:lumOff val="80000"/>
                  </a:schemeClr>
                </a:solidFill>
                <a:effectLst>
                  <a:outerShdw blurRad="50800" dist="39000" dir="5460000" algn="tl">
                    <a:srgbClr val="000000">
                      <a:alpha val="38000"/>
                    </a:srgbClr>
                  </a:outerShdw>
                </a:effectLst>
              </a:rPr>
              <a:t> – 24</a:t>
            </a:r>
            <a:r>
              <a:rPr lang="en-US" sz="2700" b="1" baseline="30000" dirty="0">
                <a:ln w="11430"/>
                <a:solidFill>
                  <a:schemeClr val="accent3">
                    <a:lumMod val="20000"/>
                    <a:lumOff val="80000"/>
                  </a:schemeClr>
                </a:solidFill>
                <a:effectLst>
                  <a:outerShdw blurRad="50800" dist="39000" dir="5460000" algn="tl">
                    <a:srgbClr val="000000">
                      <a:alpha val="38000"/>
                    </a:srgbClr>
                  </a:outerShdw>
                </a:effectLst>
              </a:rPr>
              <a:t>th</a:t>
            </a:r>
            <a:r>
              <a:rPr lang="en-US" sz="2700" b="1" dirty="0">
                <a:ln w="11430"/>
                <a:solidFill>
                  <a:schemeClr val="accent3">
                    <a:lumMod val="20000"/>
                    <a:lumOff val="80000"/>
                  </a:schemeClr>
                </a:solidFill>
                <a:effectLst>
                  <a:outerShdw blurRad="50800" dist="39000" dir="5460000" algn="tl">
                    <a:srgbClr val="000000">
                      <a:alpha val="38000"/>
                    </a:srgbClr>
                  </a:outerShdw>
                </a:effectLst>
              </a:rPr>
              <a:t>  July 2018</a:t>
            </a:r>
            <a:br>
              <a:rPr lang="en-US" sz="2700" b="1" dirty="0">
                <a:ln w="11430"/>
                <a:solidFill>
                  <a:schemeClr val="accent3">
                    <a:lumMod val="20000"/>
                    <a:lumOff val="80000"/>
                  </a:schemeClr>
                </a:solidFill>
                <a:effectLst>
                  <a:outerShdw blurRad="50800" dist="39000" dir="5460000" algn="tl">
                    <a:srgbClr val="000000">
                      <a:alpha val="38000"/>
                    </a:srgbClr>
                  </a:outerShdw>
                </a:effectLst>
              </a:rPr>
            </a:br>
            <a:r>
              <a:rPr lang="en-US" dirty="0" smtClean="0"/>
              <a:t/>
            </a:r>
            <a:br>
              <a:rPr lang="en-US" dirty="0" smtClean="0"/>
            </a:br>
            <a:endParaRPr lang="en-US" dirty="0">
              <a:latin typeface="Arial Rounded MT Bold" panose="020F0704030504030204" pitchFamily="34" charset="0"/>
            </a:endParaRPr>
          </a:p>
        </p:txBody>
      </p:sp>
      <p:sp>
        <p:nvSpPr>
          <p:cNvPr id="3" name="Subtitle 2"/>
          <p:cNvSpPr>
            <a:spLocks noGrp="1"/>
          </p:cNvSpPr>
          <p:nvPr>
            <p:ph type="subTitle" idx="1"/>
          </p:nvPr>
        </p:nvSpPr>
        <p:spPr>
          <a:xfrm>
            <a:off x="6100857" y="5185170"/>
            <a:ext cx="6400800" cy="1947333"/>
          </a:xfrm>
        </p:spPr>
        <p:txBody>
          <a:bodyPr>
            <a:normAutofit/>
          </a:bodyPr>
          <a:lstStyle/>
          <a:p>
            <a:pPr algn="ctr"/>
            <a:r>
              <a:rPr lang="en-US" sz="2400" dirty="0" smtClean="0">
                <a:solidFill>
                  <a:schemeClr val="tx1"/>
                </a:solidFill>
              </a:rPr>
              <a:t>(Kiran </a:t>
            </a:r>
            <a:r>
              <a:rPr lang="en-US" sz="2400" dirty="0" err="1" smtClean="0">
                <a:solidFill>
                  <a:schemeClr val="tx1"/>
                </a:solidFill>
              </a:rPr>
              <a:t>Awasthi</a:t>
            </a:r>
            <a:r>
              <a:rPr lang="en-US" sz="2400" dirty="0" smtClean="0">
                <a:solidFill>
                  <a:schemeClr val="tx1"/>
                </a:solidFill>
              </a:rPr>
              <a:t>)</a:t>
            </a:r>
          </a:p>
          <a:p>
            <a:pPr algn="ctr"/>
            <a:r>
              <a:rPr lang="en-US" sz="2400" dirty="0" smtClean="0">
                <a:solidFill>
                  <a:schemeClr val="tx1"/>
                </a:solidFill>
              </a:rPr>
              <a:t>PRINCIPAL</a:t>
            </a:r>
            <a:endParaRPr lang="en-US" sz="2400" dirty="0">
              <a:solidFill>
                <a:schemeClr val="tx1"/>
              </a:solidFill>
            </a:endParaRPr>
          </a:p>
          <a:p>
            <a:pPr algn="ctr"/>
            <a:r>
              <a:rPr lang="en-US" sz="2400" dirty="0">
                <a:solidFill>
                  <a:schemeClr val="tx1"/>
                </a:solidFill>
              </a:rPr>
              <a:t>K.V.MHOW</a:t>
            </a:r>
          </a:p>
          <a:p>
            <a:pPr algn="r"/>
            <a:endParaRPr lang="en-US" sz="3200" dirty="0">
              <a:solidFill>
                <a:schemeClr val="tx1"/>
              </a:solidFill>
            </a:endParaRPr>
          </a:p>
        </p:txBody>
      </p:sp>
      <p:pic>
        <p:nvPicPr>
          <p:cNvPr id="4" name="Picture 3"/>
          <p:cNvPicPr>
            <a:picLocks noChangeAspect="1"/>
          </p:cNvPicPr>
          <p:nvPr/>
        </p:nvPicPr>
        <p:blipFill rotWithShape="1">
          <a:blip r:embed="rId2"/>
          <a:srcRect l="6516" t="23332" r="-1610" b="34259"/>
          <a:stretch/>
        </p:blipFill>
        <p:spPr>
          <a:xfrm>
            <a:off x="0" y="0"/>
            <a:ext cx="6261100" cy="6858000"/>
          </a:xfrm>
          <a:prstGeom prst="rect">
            <a:avLst/>
          </a:prstGeom>
        </p:spPr>
      </p:pic>
    </p:spTree>
    <p:extLst>
      <p:ext uri="{BB962C8B-B14F-4D97-AF65-F5344CB8AC3E}">
        <p14:creationId xmlns:p14="http://schemas.microsoft.com/office/powerpoint/2010/main" val="2391809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9" y="229231"/>
            <a:ext cx="10480496" cy="1332283"/>
          </a:xfrm>
        </p:spPr>
        <p:txBody>
          <a:bodyPr>
            <a:normAutofit/>
          </a:bodyPr>
          <a:lstStyle/>
          <a:p>
            <a:r>
              <a:rPr lang="en-US" sz="4800" dirty="0"/>
              <a:t>In Languages</a:t>
            </a:r>
          </a:p>
        </p:txBody>
      </p:sp>
      <p:sp>
        <p:nvSpPr>
          <p:cNvPr id="3" name="Content Placeholder 2"/>
          <p:cNvSpPr>
            <a:spLocks noGrp="1"/>
          </p:cNvSpPr>
          <p:nvPr>
            <p:ph idx="1"/>
          </p:nvPr>
        </p:nvSpPr>
        <p:spPr>
          <a:xfrm>
            <a:off x="520438" y="1378424"/>
            <a:ext cx="11475943" cy="5049672"/>
          </a:xfrm>
        </p:spPr>
        <p:txBody>
          <a:bodyPr>
            <a:normAutofit/>
          </a:bodyPr>
          <a:lstStyle/>
          <a:p>
            <a:r>
              <a:rPr lang="en-US" sz="3600" dirty="0" smtClean="0">
                <a:solidFill>
                  <a:schemeClr val="tx1"/>
                </a:solidFill>
              </a:rPr>
              <a:t>Basic skills of reading &amp; writing</a:t>
            </a:r>
          </a:p>
          <a:p>
            <a:r>
              <a:rPr lang="en-US" sz="3600" dirty="0" smtClean="0">
                <a:solidFill>
                  <a:schemeClr val="tx1"/>
                </a:solidFill>
              </a:rPr>
              <a:t>Spelling</a:t>
            </a:r>
          </a:p>
          <a:p>
            <a:r>
              <a:rPr lang="en-US" sz="3600" dirty="0" smtClean="0">
                <a:solidFill>
                  <a:schemeClr val="tx1"/>
                </a:solidFill>
              </a:rPr>
              <a:t>Pronunciation</a:t>
            </a:r>
          </a:p>
          <a:p>
            <a:r>
              <a:rPr lang="en-US" sz="3600" dirty="0" smtClean="0">
                <a:solidFill>
                  <a:schemeClr val="tx1"/>
                </a:solidFill>
              </a:rPr>
              <a:t>Vocabulary</a:t>
            </a:r>
          </a:p>
          <a:p>
            <a:r>
              <a:rPr lang="en-US" sz="3600" dirty="0" smtClean="0">
                <a:solidFill>
                  <a:schemeClr val="tx1"/>
                </a:solidFill>
              </a:rPr>
              <a:t>Speaking</a:t>
            </a:r>
          </a:p>
          <a:p>
            <a:r>
              <a:rPr lang="en-US" sz="3600" dirty="0" smtClean="0">
                <a:solidFill>
                  <a:schemeClr val="tx1"/>
                </a:solidFill>
              </a:rPr>
              <a:t>Referencing</a:t>
            </a:r>
          </a:p>
          <a:p>
            <a:r>
              <a:rPr lang="en-US" sz="3600" dirty="0" smtClean="0">
                <a:solidFill>
                  <a:schemeClr val="tx1"/>
                </a:solidFill>
              </a:rPr>
              <a:t>handwriting etc.</a:t>
            </a:r>
            <a:endParaRPr lang="en-US" sz="3600" dirty="0" smtClean="0">
              <a:solidFill>
                <a:schemeClr val="tx1"/>
              </a:solidFill>
            </a:endParaRPr>
          </a:p>
        </p:txBody>
      </p:sp>
    </p:spTree>
    <p:extLst>
      <p:ext uri="{BB962C8B-B14F-4D97-AF65-F5344CB8AC3E}">
        <p14:creationId xmlns:p14="http://schemas.microsoft.com/office/powerpoint/2010/main" val="76119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9" y="229231"/>
            <a:ext cx="10480496" cy="1332283"/>
          </a:xfrm>
        </p:spPr>
        <p:txBody>
          <a:bodyPr>
            <a:normAutofit/>
          </a:bodyPr>
          <a:lstStyle/>
          <a:p>
            <a:r>
              <a:rPr lang="en-US" sz="4800" dirty="0" smtClean="0"/>
              <a:t>In </a:t>
            </a:r>
            <a:r>
              <a:rPr lang="en-US" sz="4800" dirty="0" err="1" smtClean="0"/>
              <a:t>maths</a:t>
            </a:r>
            <a:r>
              <a:rPr lang="en-US" sz="4800" dirty="0" smtClean="0"/>
              <a:t> </a:t>
            </a:r>
            <a:endParaRPr lang="en-US" sz="4800" dirty="0"/>
          </a:p>
        </p:txBody>
      </p:sp>
      <p:sp>
        <p:nvSpPr>
          <p:cNvPr id="3" name="Content Placeholder 2"/>
          <p:cNvSpPr>
            <a:spLocks noGrp="1"/>
          </p:cNvSpPr>
          <p:nvPr>
            <p:ph idx="1"/>
          </p:nvPr>
        </p:nvSpPr>
        <p:spPr>
          <a:xfrm>
            <a:off x="520438" y="1378424"/>
            <a:ext cx="11475943" cy="5049672"/>
          </a:xfrm>
        </p:spPr>
        <p:txBody>
          <a:bodyPr>
            <a:normAutofit/>
          </a:bodyPr>
          <a:lstStyle/>
          <a:p>
            <a:r>
              <a:rPr lang="en-US" sz="3600" dirty="0" smtClean="0">
                <a:solidFill>
                  <a:schemeClr val="tx1"/>
                </a:solidFill>
              </a:rPr>
              <a:t>Concepts</a:t>
            </a:r>
          </a:p>
          <a:p>
            <a:r>
              <a:rPr lang="en-US" sz="3600" dirty="0" smtClean="0">
                <a:solidFill>
                  <a:schemeClr val="tx1"/>
                </a:solidFill>
              </a:rPr>
              <a:t>Mental mathematics</a:t>
            </a:r>
          </a:p>
          <a:p>
            <a:r>
              <a:rPr lang="en-US" sz="3600" dirty="0" smtClean="0">
                <a:solidFill>
                  <a:schemeClr val="tx1"/>
                </a:solidFill>
              </a:rPr>
              <a:t>Problem Solving</a:t>
            </a:r>
          </a:p>
          <a:p>
            <a:r>
              <a:rPr lang="en-US" sz="3600" dirty="0" smtClean="0">
                <a:solidFill>
                  <a:schemeClr val="tx1"/>
                </a:solidFill>
              </a:rPr>
              <a:t>Operations</a:t>
            </a:r>
          </a:p>
          <a:p>
            <a:r>
              <a:rPr lang="en-US" sz="3600" dirty="0" smtClean="0">
                <a:solidFill>
                  <a:schemeClr val="tx1"/>
                </a:solidFill>
              </a:rPr>
              <a:t>Formulae etc.</a:t>
            </a:r>
            <a:endParaRPr lang="en-US" sz="3600" dirty="0" smtClean="0">
              <a:solidFill>
                <a:schemeClr val="tx1"/>
              </a:solidFill>
            </a:endParaRPr>
          </a:p>
        </p:txBody>
      </p:sp>
    </p:spTree>
    <p:extLst>
      <p:ext uri="{BB962C8B-B14F-4D97-AF65-F5344CB8AC3E}">
        <p14:creationId xmlns:p14="http://schemas.microsoft.com/office/powerpoint/2010/main" val="3524353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8" y="0"/>
            <a:ext cx="10480496" cy="1332283"/>
          </a:xfrm>
        </p:spPr>
        <p:txBody>
          <a:bodyPr>
            <a:normAutofit/>
          </a:bodyPr>
          <a:lstStyle/>
          <a:p>
            <a:r>
              <a:rPr lang="en-US" sz="4800" dirty="0" smtClean="0"/>
              <a:t>In science </a:t>
            </a:r>
            <a:endParaRPr lang="en-US" sz="4800" dirty="0"/>
          </a:p>
        </p:txBody>
      </p:sp>
      <p:sp>
        <p:nvSpPr>
          <p:cNvPr id="3" name="Content Placeholder 2"/>
          <p:cNvSpPr>
            <a:spLocks noGrp="1"/>
          </p:cNvSpPr>
          <p:nvPr>
            <p:ph idx="1"/>
          </p:nvPr>
        </p:nvSpPr>
        <p:spPr>
          <a:xfrm>
            <a:off x="520438" y="1378424"/>
            <a:ext cx="11475943" cy="5049672"/>
          </a:xfrm>
        </p:spPr>
        <p:txBody>
          <a:bodyPr>
            <a:normAutofit/>
          </a:bodyPr>
          <a:lstStyle/>
          <a:p>
            <a:r>
              <a:rPr lang="en-US" sz="3600" dirty="0" smtClean="0">
                <a:solidFill>
                  <a:schemeClr val="tx1"/>
                </a:solidFill>
              </a:rPr>
              <a:t>Conceptual Clarity</a:t>
            </a:r>
          </a:p>
          <a:p>
            <a:r>
              <a:rPr lang="en-US" sz="3600" dirty="0" smtClean="0">
                <a:solidFill>
                  <a:schemeClr val="tx1"/>
                </a:solidFill>
              </a:rPr>
              <a:t>Practical ability of recording</a:t>
            </a:r>
          </a:p>
          <a:p>
            <a:r>
              <a:rPr lang="en-US" sz="3600" dirty="0" smtClean="0">
                <a:solidFill>
                  <a:schemeClr val="tx1"/>
                </a:solidFill>
              </a:rPr>
              <a:t>Narrating and describing</a:t>
            </a:r>
          </a:p>
          <a:p>
            <a:r>
              <a:rPr lang="en-US" sz="3600" dirty="0" smtClean="0">
                <a:solidFill>
                  <a:schemeClr val="tx1"/>
                </a:solidFill>
              </a:rPr>
              <a:t>Understanding of scientific terms</a:t>
            </a:r>
          </a:p>
          <a:p>
            <a:r>
              <a:rPr lang="en-US" sz="3600" dirty="0" smtClean="0">
                <a:solidFill>
                  <a:schemeClr val="tx1"/>
                </a:solidFill>
              </a:rPr>
              <a:t>Develop a scientific temper</a:t>
            </a:r>
          </a:p>
          <a:p>
            <a:r>
              <a:rPr lang="en-US" sz="3600" dirty="0" smtClean="0">
                <a:solidFill>
                  <a:schemeClr val="tx1"/>
                </a:solidFill>
              </a:rPr>
              <a:t>Ability to appreciate elements of nature in a scientific way.</a:t>
            </a:r>
          </a:p>
          <a:p>
            <a:endParaRPr lang="en-US" sz="3600" dirty="0" smtClean="0">
              <a:solidFill>
                <a:schemeClr val="tx1"/>
              </a:solidFill>
            </a:endParaRPr>
          </a:p>
        </p:txBody>
      </p:sp>
    </p:spTree>
    <p:extLst>
      <p:ext uri="{BB962C8B-B14F-4D97-AF65-F5344CB8AC3E}">
        <p14:creationId xmlns:p14="http://schemas.microsoft.com/office/powerpoint/2010/main" val="28208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9" y="229231"/>
            <a:ext cx="10480496" cy="1332283"/>
          </a:xfrm>
        </p:spPr>
        <p:txBody>
          <a:bodyPr>
            <a:normAutofit/>
          </a:bodyPr>
          <a:lstStyle/>
          <a:p>
            <a:r>
              <a:rPr lang="en-US" sz="4800" dirty="0" smtClean="0"/>
              <a:t>In social science </a:t>
            </a:r>
            <a:endParaRPr lang="en-US" sz="4800" dirty="0"/>
          </a:p>
        </p:txBody>
      </p:sp>
      <p:sp>
        <p:nvSpPr>
          <p:cNvPr id="3" name="Content Placeholder 2"/>
          <p:cNvSpPr>
            <a:spLocks noGrp="1"/>
          </p:cNvSpPr>
          <p:nvPr>
            <p:ph idx="1"/>
          </p:nvPr>
        </p:nvSpPr>
        <p:spPr>
          <a:xfrm>
            <a:off x="520438" y="1561514"/>
            <a:ext cx="11475943" cy="4866582"/>
          </a:xfrm>
        </p:spPr>
        <p:txBody>
          <a:bodyPr>
            <a:normAutofit/>
          </a:bodyPr>
          <a:lstStyle/>
          <a:p>
            <a:r>
              <a:rPr lang="en-US" sz="3600" dirty="0" smtClean="0">
                <a:solidFill>
                  <a:schemeClr val="tx1"/>
                </a:solidFill>
              </a:rPr>
              <a:t>Conceptual Clarity</a:t>
            </a:r>
          </a:p>
          <a:p>
            <a:r>
              <a:rPr lang="en-US" sz="3600" dirty="0" smtClean="0">
                <a:solidFill>
                  <a:schemeClr val="tx1"/>
                </a:solidFill>
              </a:rPr>
              <a:t>Referencing skills</a:t>
            </a:r>
          </a:p>
          <a:p>
            <a:r>
              <a:rPr lang="en-US" sz="3600" dirty="0" smtClean="0">
                <a:solidFill>
                  <a:schemeClr val="tx1"/>
                </a:solidFill>
              </a:rPr>
              <a:t>Reading a map</a:t>
            </a:r>
          </a:p>
          <a:p>
            <a:r>
              <a:rPr lang="en-US" sz="3600" dirty="0" smtClean="0">
                <a:solidFill>
                  <a:schemeClr val="tx1"/>
                </a:solidFill>
              </a:rPr>
              <a:t>Skill of deduction</a:t>
            </a:r>
          </a:p>
          <a:p>
            <a:r>
              <a:rPr lang="en-US" sz="3600" dirty="0" smtClean="0">
                <a:solidFill>
                  <a:schemeClr val="tx1"/>
                </a:solidFill>
              </a:rPr>
              <a:t>Sense of social responsibilities</a:t>
            </a:r>
          </a:p>
          <a:p>
            <a:r>
              <a:rPr lang="en-US" sz="3600" dirty="0" smtClean="0">
                <a:solidFill>
                  <a:schemeClr val="tx1"/>
                </a:solidFill>
              </a:rPr>
              <a:t>Communication</a:t>
            </a:r>
            <a:endParaRPr lang="en-US" sz="3600" dirty="0" smtClean="0">
              <a:solidFill>
                <a:schemeClr val="tx1"/>
              </a:solidFill>
            </a:endParaRPr>
          </a:p>
        </p:txBody>
      </p:sp>
    </p:spTree>
    <p:extLst>
      <p:ext uri="{BB962C8B-B14F-4D97-AF65-F5344CB8AC3E}">
        <p14:creationId xmlns:p14="http://schemas.microsoft.com/office/powerpoint/2010/main" val="502249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9" y="229231"/>
            <a:ext cx="10480496" cy="1332283"/>
          </a:xfrm>
        </p:spPr>
        <p:txBody>
          <a:bodyPr>
            <a:normAutofit/>
          </a:bodyPr>
          <a:lstStyle/>
          <a:p>
            <a:r>
              <a:rPr lang="en-US" sz="4800" dirty="0" smtClean="0"/>
              <a:t>In co-scholastic areas</a:t>
            </a:r>
            <a:endParaRPr lang="en-US" sz="4800" dirty="0"/>
          </a:p>
        </p:txBody>
      </p:sp>
      <p:sp>
        <p:nvSpPr>
          <p:cNvPr id="3" name="Content Placeholder 2"/>
          <p:cNvSpPr>
            <a:spLocks noGrp="1"/>
          </p:cNvSpPr>
          <p:nvPr>
            <p:ph idx="1"/>
          </p:nvPr>
        </p:nvSpPr>
        <p:spPr>
          <a:xfrm>
            <a:off x="520438" y="1561514"/>
            <a:ext cx="11475943" cy="4866582"/>
          </a:xfrm>
        </p:spPr>
        <p:txBody>
          <a:bodyPr>
            <a:normAutofit/>
          </a:bodyPr>
          <a:lstStyle/>
          <a:p>
            <a:pPr marL="0" indent="0">
              <a:buNone/>
            </a:pPr>
            <a:r>
              <a:rPr lang="en-US" sz="3600" dirty="0" smtClean="0">
                <a:solidFill>
                  <a:schemeClr val="tx1"/>
                </a:solidFill>
              </a:rPr>
              <a:t>Activities like Art &amp; Craft, Games, Music, Dance, Drama and Debate –</a:t>
            </a:r>
          </a:p>
          <a:p>
            <a:r>
              <a:rPr lang="en-US" sz="3600" dirty="0">
                <a:solidFill>
                  <a:schemeClr val="tx1"/>
                </a:solidFill>
              </a:rPr>
              <a:t> </a:t>
            </a:r>
            <a:r>
              <a:rPr lang="en-US" sz="3600" dirty="0" smtClean="0">
                <a:solidFill>
                  <a:schemeClr val="tx1"/>
                </a:solidFill>
              </a:rPr>
              <a:t>Basic Concepts / Skills</a:t>
            </a:r>
          </a:p>
          <a:p>
            <a:r>
              <a:rPr lang="en-US" sz="3600" dirty="0" smtClean="0">
                <a:solidFill>
                  <a:schemeClr val="tx1"/>
                </a:solidFill>
              </a:rPr>
              <a:t> If possible integrating concepts from text material with various activities to make learning a fun activity and not a burden for the child.</a:t>
            </a:r>
            <a:endParaRPr lang="en-US" sz="3600" dirty="0" smtClean="0">
              <a:solidFill>
                <a:schemeClr val="tx1"/>
              </a:solidFill>
            </a:endParaRPr>
          </a:p>
        </p:txBody>
      </p:sp>
    </p:spTree>
    <p:extLst>
      <p:ext uri="{BB962C8B-B14F-4D97-AF65-F5344CB8AC3E}">
        <p14:creationId xmlns:p14="http://schemas.microsoft.com/office/powerpoint/2010/main" val="370935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514"/>
            <a:ext cx="8534400" cy="1042892"/>
          </a:xfrm>
        </p:spPr>
        <p:txBody>
          <a:bodyPr>
            <a:normAutofit fontScale="90000"/>
          </a:bodyPr>
          <a:lstStyle/>
          <a:p>
            <a:r>
              <a:rPr lang="en-US" sz="6000" dirty="0" smtClean="0"/>
              <a:t>Levels of achievement</a:t>
            </a:r>
            <a:endParaRPr lang="en-US" sz="6000" dirty="0"/>
          </a:p>
        </p:txBody>
      </p:sp>
      <p:sp>
        <p:nvSpPr>
          <p:cNvPr id="3" name="Content Placeholder 2"/>
          <p:cNvSpPr>
            <a:spLocks noGrp="1"/>
          </p:cNvSpPr>
          <p:nvPr>
            <p:ph idx="1"/>
          </p:nvPr>
        </p:nvSpPr>
        <p:spPr>
          <a:xfrm>
            <a:off x="0" y="941359"/>
            <a:ext cx="10902737" cy="982639"/>
          </a:xfrm>
        </p:spPr>
        <p:txBody>
          <a:bodyPr>
            <a:normAutofit fontScale="92500"/>
          </a:bodyPr>
          <a:lstStyle/>
          <a:p>
            <a:pPr marL="0" indent="0" algn="just">
              <a:buNone/>
            </a:pPr>
            <a:r>
              <a:rPr lang="en-US" sz="3600" dirty="0" smtClean="0">
                <a:solidFill>
                  <a:schemeClr val="tx1"/>
                </a:solidFill>
              </a:rPr>
              <a:t>Mark  range </a:t>
            </a:r>
            <a:r>
              <a:rPr lang="en-US" sz="3600" dirty="0">
                <a:solidFill>
                  <a:schemeClr val="tx1"/>
                </a:solidFill>
              </a:rPr>
              <a:t>and corresponding grades  A+  to D </a:t>
            </a:r>
            <a:endParaRPr lang="en-US" sz="3600" dirty="0" smtClean="0">
              <a:solidFill>
                <a:schemeClr val="tx1"/>
              </a:solidFill>
            </a:endParaRPr>
          </a:p>
          <a:p>
            <a:pPr marL="0" indent="0" algn="just">
              <a:buNone/>
            </a:pPr>
            <a:endParaRPr lang="en-US" sz="36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93402748"/>
              </p:ext>
            </p:extLst>
          </p:nvPr>
        </p:nvGraphicFramePr>
        <p:xfrm>
          <a:off x="-1" y="2346331"/>
          <a:ext cx="12192001" cy="4479868"/>
        </p:xfrm>
        <a:graphic>
          <a:graphicData uri="http://schemas.openxmlformats.org/drawingml/2006/table">
            <a:tbl>
              <a:tblPr firstRow="1" firstCol="1" bandRow="1">
                <a:tableStyleId>{5C22544A-7EE6-4342-B048-85BDC9FD1C3A}</a:tableStyleId>
              </a:tblPr>
              <a:tblGrid>
                <a:gridCol w="478119"/>
                <a:gridCol w="899987"/>
                <a:gridCol w="745301"/>
                <a:gridCol w="8112414"/>
                <a:gridCol w="1956180"/>
              </a:tblGrid>
              <a:tr h="278945">
                <a:tc>
                  <a:txBody>
                    <a:bodyPr/>
                    <a:lstStyle/>
                    <a:p>
                      <a:pPr marL="0" marR="0" algn="just">
                        <a:lnSpc>
                          <a:spcPct val="115000"/>
                        </a:lnSpc>
                        <a:spcBef>
                          <a:spcPts val="0"/>
                        </a:spcBef>
                        <a:spcAft>
                          <a:spcPts val="0"/>
                        </a:spcAft>
                      </a:pPr>
                      <a:r>
                        <a:rPr lang="en-US" sz="1600" dirty="0">
                          <a:effectLst/>
                        </a:rPr>
                        <a:t>Sl. </a:t>
                      </a:r>
                    </a:p>
                    <a:p>
                      <a:pPr marL="0" marR="0" algn="just">
                        <a:lnSpc>
                          <a:spcPct val="115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15000"/>
                        </a:lnSpc>
                        <a:spcBef>
                          <a:spcPts val="0"/>
                        </a:spcBef>
                        <a:spcAft>
                          <a:spcPts val="0"/>
                        </a:spcAft>
                      </a:pPr>
                      <a:r>
                        <a:rPr lang="en-US" sz="1600" dirty="0">
                          <a:effectLst/>
                        </a:rPr>
                        <a:t>Marks Range</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15000"/>
                        </a:lnSpc>
                        <a:spcBef>
                          <a:spcPts val="0"/>
                        </a:spcBef>
                        <a:spcAft>
                          <a:spcPts val="0"/>
                        </a:spcAft>
                      </a:pPr>
                      <a:r>
                        <a:rPr lang="en-US" sz="1600" dirty="0">
                          <a:effectLst/>
                        </a:rPr>
                        <a:t>Grade</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15000"/>
                        </a:lnSpc>
                        <a:spcBef>
                          <a:spcPts val="0"/>
                        </a:spcBef>
                        <a:spcAft>
                          <a:spcPts val="0"/>
                        </a:spcAft>
                      </a:pPr>
                      <a:r>
                        <a:rPr lang="en-US" sz="1600">
                          <a:effectLst/>
                        </a:rPr>
                        <a:t>Quality Descriptors</a:t>
                      </a:r>
                      <a:endParaRPr lang="en-US" sz="160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15000"/>
                        </a:lnSpc>
                        <a:spcBef>
                          <a:spcPts val="0"/>
                        </a:spcBef>
                        <a:spcAft>
                          <a:spcPts val="0"/>
                        </a:spcAft>
                      </a:pPr>
                      <a:r>
                        <a:rPr lang="en-US" sz="1600" dirty="0" err="1">
                          <a:effectLst/>
                        </a:rPr>
                        <a:t>Evaluatory</a:t>
                      </a:r>
                      <a:r>
                        <a:rPr lang="en-US" sz="1600" dirty="0">
                          <a:effectLst/>
                        </a:rPr>
                        <a:t> Remarks</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r>
              <a:tr h="786219">
                <a:tc>
                  <a:txBody>
                    <a:bodyPr/>
                    <a:lstStyle/>
                    <a:p>
                      <a:pPr marL="0" marR="0" algn="just">
                        <a:lnSpc>
                          <a:spcPct val="150000"/>
                        </a:lnSpc>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50000"/>
                        </a:lnSpc>
                        <a:spcBef>
                          <a:spcPts val="0"/>
                        </a:spcBef>
                        <a:spcAft>
                          <a:spcPts val="0"/>
                        </a:spcAft>
                      </a:pPr>
                      <a:r>
                        <a:rPr lang="en-US" sz="1600" dirty="0">
                          <a:effectLst/>
                        </a:rPr>
                        <a:t>90-100</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dirty="0">
                          <a:effectLst/>
                        </a:rPr>
                        <a:t>A+</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15000"/>
                        </a:lnSpc>
                        <a:spcBef>
                          <a:spcPts val="0"/>
                        </a:spcBef>
                        <a:spcAft>
                          <a:spcPts val="0"/>
                        </a:spcAft>
                      </a:pPr>
                      <a:r>
                        <a:rPr lang="en-US" sz="1600" dirty="0">
                          <a:effectLst/>
                        </a:rPr>
                        <a:t>Shows proficiency in communication and higher order thinking Skills such as creativity, problem solving and integration of ideas and concepts across the curriculum. Can communicate effectively with explanation and illustration. Can apply learning  in unknown contexts</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dirty="0">
                          <a:effectLst/>
                        </a:rPr>
                        <a:t>Outstanding</a:t>
                      </a:r>
                      <a:endParaRPr lang="en-US" sz="1600" dirty="0">
                        <a:effectLst/>
                        <a:latin typeface="Times New Roman" panose="02020603050405020304" pitchFamily="18" charset="0"/>
                        <a:ea typeface="Calibri" panose="020F0502020204030204" pitchFamily="34" charset="0"/>
                      </a:endParaRPr>
                    </a:p>
                  </a:txBody>
                  <a:tcPr marL="33678" marR="33678" marT="0" marB="0"/>
                </a:tc>
              </a:tr>
              <a:tr h="696036">
                <a:tc>
                  <a:txBody>
                    <a:bodyPr/>
                    <a:lstStyle/>
                    <a:p>
                      <a:pPr marL="0" marR="0" algn="just">
                        <a:lnSpc>
                          <a:spcPct val="150000"/>
                        </a:lnSpc>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50000"/>
                        </a:lnSpc>
                        <a:spcBef>
                          <a:spcPts val="0"/>
                        </a:spcBef>
                        <a:spcAft>
                          <a:spcPts val="0"/>
                        </a:spcAft>
                      </a:pPr>
                      <a:r>
                        <a:rPr lang="en-US" sz="1600" dirty="0">
                          <a:effectLst/>
                        </a:rPr>
                        <a:t>75-89</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a:effectLst/>
                        </a:rPr>
                        <a:t>A</a:t>
                      </a:r>
                      <a:endParaRPr lang="en-US" sz="160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15000"/>
                        </a:lnSpc>
                        <a:spcBef>
                          <a:spcPts val="0"/>
                        </a:spcBef>
                        <a:spcAft>
                          <a:spcPts val="0"/>
                        </a:spcAft>
                      </a:pPr>
                      <a:r>
                        <a:rPr lang="en-US" sz="1600" dirty="0">
                          <a:effectLst/>
                        </a:rPr>
                        <a:t>Shows Mastery in Concepts and Skills but lacks the HOTS and cross curricular integration .Can communicate adequately. Can apply in known contexts</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dirty="0">
                          <a:effectLst/>
                        </a:rPr>
                        <a:t>Excellent</a:t>
                      </a:r>
                      <a:endParaRPr lang="en-US" sz="1600" dirty="0">
                        <a:effectLst/>
                        <a:latin typeface="Times New Roman" panose="02020603050405020304" pitchFamily="18" charset="0"/>
                        <a:ea typeface="Calibri" panose="020F0502020204030204" pitchFamily="34" charset="0"/>
                      </a:endParaRPr>
                    </a:p>
                  </a:txBody>
                  <a:tcPr marL="33678" marR="33678" marT="0" marB="0"/>
                </a:tc>
              </a:tr>
              <a:tr h="684908">
                <a:tc>
                  <a:txBody>
                    <a:bodyPr/>
                    <a:lstStyle/>
                    <a:p>
                      <a:pPr marL="0" marR="0" algn="just">
                        <a:lnSpc>
                          <a:spcPct val="150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50000"/>
                        </a:lnSpc>
                        <a:spcBef>
                          <a:spcPts val="0"/>
                        </a:spcBef>
                        <a:spcAft>
                          <a:spcPts val="0"/>
                        </a:spcAft>
                      </a:pPr>
                      <a:r>
                        <a:rPr lang="en-US" sz="1600" dirty="0">
                          <a:effectLst/>
                        </a:rPr>
                        <a:t>56-74</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a:effectLst/>
                        </a:rPr>
                        <a:t>B</a:t>
                      </a:r>
                      <a:endParaRPr lang="en-US" sz="160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15000"/>
                        </a:lnSpc>
                        <a:spcBef>
                          <a:spcPts val="0"/>
                        </a:spcBef>
                        <a:spcAft>
                          <a:spcPts val="0"/>
                        </a:spcAft>
                      </a:pPr>
                      <a:r>
                        <a:rPr lang="en-US" sz="1600" dirty="0">
                          <a:effectLst/>
                        </a:rPr>
                        <a:t>Shows fairly good understanding and simple application of the ELOs. Possesses Basis communication skills.</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a:effectLst/>
                        </a:rPr>
                        <a:t>Very Good</a:t>
                      </a:r>
                      <a:endParaRPr lang="en-US" sz="1600">
                        <a:effectLst/>
                        <a:latin typeface="Times New Roman" panose="02020603050405020304" pitchFamily="18" charset="0"/>
                        <a:ea typeface="Calibri" panose="020F0502020204030204" pitchFamily="34" charset="0"/>
                      </a:endParaRPr>
                    </a:p>
                  </a:txBody>
                  <a:tcPr marL="33678" marR="33678" marT="0" marB="0"/>
                </a:tc>
              </a:tr>
              <a:tr h="684908">
                <a:tc>
                  <a:txBody>
                    <a:bodyPr/>
                    <a:lstStyle/>
                    <a:p>
                      <a:pPr marL="0" marR="0" algn="just">
                        <a:lnSpc>
                          <a:spcPct val="150000"/>
                        </a:lnSpc>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50000"/>
                        </a:lnSpc>
                        <a:spcBef>
                          <a:spcPts val="0"/>
                        </a:spcBef>
                        <a:spcAft>
                          <a:spcPts val="0"/>
                        </a:spcAft>
                      </a:pPr>
                      <a:r>
                        <a:rPr lang="en-US" sz="1600">
                          <a:effectLst/>
                        </a:rPr>
                        <a:t>35-55</a:t>
                      </a:r>
                      <a:endParaRPr lang="en-US" sz="160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a:effectLst/>
                        </a:rPr>
                        <a:t>C</a:t>
                      </a:r>
                      <a:endParaRPr lang="en-US" sz="160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15000"/>
                        </a:lnSpc>
                        <a:spcBef>
                          <a:spcPts val="0"/>
                        </a:spcBef>
                        <a:spcAft>
                          <a:spcPts val="0"/>
                        </a:spcAft>
                      </a:pPr>
                      <a:r>
                        <a:rPr lang="en-US" sz="1600" dirty="0">
                          <a:effectLst/>
                        </a:rPr>
                        <a:t>`Cannot recall and </a:t>
                      </a:r>
                      <a:r>
                        <a:rPr lang="en-US" sz="1600" dirty="0" smtClean="0">
                          <a:effectLst/>
                        </a:rPr>
                        <a:t>recognize </a:t>
                      </a:r>
                      <a:r>
                        <a:rPr lang="en-US" sz="1600" dirty="0">
                          <a:effectLst/>
                        </a:rPr>
                        <a:t>facts, some Basic skills are evident. Cannot express  and explain</a:t>
                      </a:r>
                      <a:endParaRPr lang="en-US" sz="1600" dirty="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dirty="0">
                          <a:effectLst/>
                        </a:rPr>
                        <a:t>Good</a:t>
                      </a:r>
                      <a:endParaRPr lang="en-US" sz="1600" dirty="0">
                        <a:effectLst/>
                        <a:latin typeface="Times New Roman" panose="02020603050405020304" pitchFamily="18" charset="0"/>
                        <a:ea typeface="Calibri" panose="020F0502020204030204" pitchFamily="34" charset="0"/>
                      </a:endParaRPr>
                    </a:p>
                  </a:txBody>
                  <a:tcPr marL="33678" marR="33678" marT="0" marB="0"/>
                </a:tc>
              </a:tr>
              <a:tr h="273963">
                <a:tc>
                  <a:txBody>
                    <a:bodyPr/>
                    <a:lstStyle/>
                    <a:p>
                      <a:pPr marL="0" marR="0" algn="just">
                        <a:lnSpc>
                          <a:spcPct val="150000"/>
                        </a:lnSpc>
                        <a:spcBef>
                          <a:spcPts val="0"/>
                        </a:spcBef>
                        <a:spcAft>
                          <a:spcPts val="0"/>
                        </a:spcAft>
                      </a:pPr>
                      <a:r>
                        <a:rPr lang="en-US" sz="1600" dirty="0">
                          <a:effectLst/>
                        </a:rPr>
                        <a:t>5</a:t>
                      </a:r>
                      <a:endParaRPr lang="en-US" sz="1600" dirty="0">
                        <a:effectLst/>
                        <a:latin typeface="Times New Roman" panose="02020603050405020304" pitchFamily="18" charset="0"/>
                        <a:ea typeface="Calibri" panose="020F0502020204030204" pitchFamily="34" charset="0"/>
                      </a:endParaRPr>
                    </a:p>
                  </a:txBody>
                  <a:tcPr marL="33678" marR="33678" marT="0" marB="0">
                    <a:solidFill>
                      <a:schemeClr val="bg2">
                        <a:lumMod val="75000"/>
                      </a:schemeClr>
                    </a:solidFill>
                  </a:tcPr>
                </a:tc>
                <a:tc>
                  <a:txBody>
                    <a:bodyPr/>
                    <a:lstStyle/>
                    <a:p>
                      <a:pPr marL="0" marR="0" algn="just">
                        <a:lnSpc>
                          <a:spcPct val="150000"/>
                        </a:lnSpc>
                        <a:spcBef>
                          <a:spcPts val="0"/>
                        </a:spcBef>
                        <a:spcAft>
                          <a:spcPts val="0"/>
                        </a:spcAft>
                      </a:pPr>
                      <a:r>
                        <a:rPr lang="en-US" sz="1600">
                          <a:effectLst/>
                        </a:rPr>
                        <a:t>0-34</a:t>
                      </a:r>
                      <a:endParaRPr lang="en-US" sz="160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a:effectLst/>
                        </a:rPr>
                        <a:t>D</a:t>
                      </a:r>
                      <a:endParaRPr lang="en-US" sz="160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15000"/>
                        </a:lnSpc>
                        <a:spcBef>
                          <a:spcPts val="0"/>
                        </a:spcBef>
                        <a:spcAft>
                          <a:spcPts val="0"/>
                        </a:spcAft>
                      </a:pPr>
                      <a:r>
                        <a:rPr lang="en-US" sz="1600">
                          <a:effectLst/>
                        </a:rPr>
                        <a:t>Requires  to build capacities in all aspects</a:t>
                      </a:r>
                      <a:endParaRPr lang="en-US" sz="1600">
                        <a:effectLst/>
                        <a:latin typeface="Times New Roman" panose="02020603050405020304" pitchFamily="18" charset="0"/>
                        <a:ea typeface="Calibri" panose="020F0502020204030204" pitchFamily="34" charset="0"/>
                      </a:endParaRPr>
                    </a:p>
                  </a:txBody>
                  <a:tcPr marL="33678" marR="33678" marT="0" marB="0"/>
                </a:tc>
                <a:tc>
                  <a:txBody>
                    <a:bodyPr/>
                    <a:lstStyle/>
                    <a:p>
                      <a:pPr marL="0" marR="0" algn="just">
                        <a:lnSpc>
                          <a:spcPct val="150000"/>
                        </a:lnSpc>
                        <a:spcBef>
                          <a:spcPts val="0"/>
                        </a:spcBef>
                        <a:spcAft>
                          <a:spcPts val="0"/>
                        </a:spcAft>
                      </a:pPr>
                      <a:r>
                        <a:rPr lang="en-US" sz="1600" dirty="0">
                          <a:effectLst/>
                        </a:rPr>
                        <a:t>Scope for improvement</a:t>
                      </a:r>
                      <a:endParaRPr lang="en-US" sz="1600" dirty="0">
                        <a:effectLst/>
                        <a:latin typeface="Times New Roman" panose="02020603050405020304" pitchFamily="18" charset="0"/>
                        <a:ea typeface="Calibri" panose="020F0502020204030204" pitchFamily="34" charset="0"/>
                      </a:endParaRPr>
                    </a:p>
                  </a:txBody>
                  <a:tcPr marL="33678" marR="33678" marT="0" marB="0"/>
                </a:tc>
              </a:tr>
            </a:tbl>
          </a:graphicData>
        </a:graphic>
      </p:graphicFrame>
      <p:sp>
        <p:nvSpPr>
          <p:cNvPr id="5" name="Rectangle 1"/>
          <p:cNvSpPr>
            <a:spLocks noChangeArrowheads="1"/>
          </p:cNvSpPr>
          <p:nvPr/>
        </p:nvSpPr>
        <p:spPr bwMode="auto">
          <a:xfrm>
            <a:off x="0" y="1501666"/>
            <a:ext cx="1142575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 the sake of convenience, the levels of Student Achievement have been fixed in the Tool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below:</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6599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47" y="491319"/>
            <a:ext cx="11475943" cy="5049672"/>
          </a:xfrm>
        </p:spPr>
        <p:txBody>
          <a:bodyPr>
            <a:normAutofit/>
          </a:bodyPr>
          <a:lstStyle/>
          <a:p>
            <a:pPr marL="0" indent="0">
              <a:buNone/>
            </a:pPr>
            <a:r>
              <a:rPr lang="en-US" sz="4400" b="1" u="sng" dirty="0" smtClean="0">
                <a:solidFill>
                  <a:schemeClr val="tx1"/>
                </a:solidFill>
              </a:rPr>
              <a:t>MONITORING</a:t>
            </a:r>
          </a:p>
          <a:p>
            <a:pPr marL="1657350" lvl="2" indent="-742950">
              <a:buFont typeface="+mj-lt"/>
              <a:buAutoNum type="alphaUcPeriod"/>
            </a:pPr>
            <a:r>
              <a:rPr lang="en-US" sz="4000" dirty="0" smtClean="0">
                <a:solidFill>
                  <a:schemeClr val="tx1"/>
                </a:solidFill>
              </a:rPr>
              <a:t>Stages</a:t>
            </a:r>
          </a:p>
          <a:p>
            <a:pPr marL="1657350" lvl="2" indent="-742950">
              <a:buFont typeface="+mj-lt"/>
              <a:buAutoNum type="alphaUcPeriod"/>
            </a:pPr>
            <a:r>
              <a:rPr lang="en-US" sz="4000" dirty="0" smtClean="0">
                <a:solidFill>
                  <a:schemeClr val="tx1"/>
                </a:solidFill>
              </a:rPr>
              <a:t>Sampling Size</a:t>
            </a:r>
          </a:p>
          <a:p>
            <a:pPr marL="1657350" lvl="2" indent="-742950">
              <a:buFont typeface="+mj-lt"/>
              <a:buAutoNum type="alphaUcPeriod"/>
            </a:pPr>
            <a:r>
              <a:rPr lang="en-US" sz="4000" dirty="0" smtClean="0">
                <a:solidFill>
                  <a:schemeClr val="tx1"/>
                </a:solidFill>
              </a:rPr>
              <a:t>Frequency</a:t>
            </a:r>
          </a:p>
          <a:p>
            <a:pPr marL="1657350" lvl="2" indent="-742950">
              <a:buFont typeface="+mj-lt"/>
              <a:buAutoNum type="alphaUcPeriod"/>
            </a:pPr>
            <a:r>
              <a:rPr lang="en-US" sz="4000" dirty="0" smtClean="0">
                <a:solidFill>
                  <a:schemeClr val="tx1"/>
                </a:solidFill>
              </a:rPr>
              <a:t>Formats Used</a:t>
            </a:r>
          </a:p>
        </p:txBody>
      </p:sp>
    </p:spTree>
    <p:extLst>
      <p:ext uri="{BB962C8B-B14F-4D97-AF65-F5344CB8AC3E}">
        <p14:creationId xmlns:p14="http://schemas.microsoft.com/office/powerpoint/2010/main" val="4142961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72" y="188288"/>
            <a:ext cx="11298523" cy="1507067"/>
          </a:xfrm>
        </p:spPr>
        <p:txBody>
          <a:bodyPr>
            <a:noAutofit/>
          </a:bodyPr>
          <a:lstStyle/>
          <a:p>
            <a:r>
              <a:rPr lang="en-US" sz="4400" dirty="0" smtClean="0"/>
              <a:t>a) </a:t>
            </a:r>
            <a:r>
              <a:rPr lang="en-US" sz="4400" dirty="0" smtClean="0"/>
              <a:t>Monitoring - stages</a:t>
            </a:r>
            <a:endParaRPr lang="en-US" sz="4400" dirty="0"/>
          </a:p>
        </p:txBody>
      </p:sp>
      <p:sp>
        <p:nvSpPr>
          <p:cNvPr id="3" name="Content Placeholder 2"/>
          <p:cNvSpPr>
            <a:spLocks noGrp="1"/>
          </p:cNvSpPr>
          <p:nvPr>
            <p:ph idx="1"/>
          </p:nvPr>
        </p:nvSpPr>
        <p:spPr>
          <a:xfrm>
            <a:off x="295422" y="1310185"/>
            <a:ext cx="11896578" cy="5404514"/>
          </a:xfrm>
        </p:spPr>
        <p:txBody>
          <a:bodyPr>
            <a:normAutofit/>
          </a:bodyPr>
          <a:lstStyle/>
          <a:p>
            <a:pPr marL="742950" indent="-742950" algn="just">
              <a:buFont typeface="+mj-lt"/>
              <a:buAutoNum type="arabicPeriod"/>
            </a:pPr>
            <a:r>
              <a:rPr lang="en-US" sz="3600" dirty="0" smtClean="0">
                <a:solidFill>
                  <a:schemeClr val="tx1"/>
                </a:solidFill>
              </a:rPr>
              <a:t>Report by the teacher – Lesson Plan &amp; </a:t>
            </a:r>
          </a:p>
          <a:p>
            <a:pPr marL="742950" indent="-742950" algn="just">
              <a:buNone/>
            </a:pPr>
            <a:r>
              <a:rPr lang="en-US" sz="3600" dirty="0" smtClean="0">
                <a:solidFill>
                  <a:schemeClr val="tx1"/>
                </a:solidFill>
              </a:rPr>
              <a:t>													  reporting format</a:t>
            </a:r>
          </a:p>
          <a:p>
            <a:pPr marL="742950" indent="-742950" algn="just">
              <a:buNone/>
            </a:pPr>
            <a:r>
              <a:rPr lang="en-US" sz="3600" dirty="0" smtClean="0">
                <a:solidFill>
                  <a:schemeClr val="tx1"/>
                </a:solidFill>
              </a:rPr>
              <a:t>2.   By HM/ VP/ Principal - Class room </a:t>
            </a:r>
          </a:p>
          <a:p>
            <a:pPr marL="742950" indent="-742950" algn="just">
              <a:buNone/>
            </a:pPr>
            <a:r>
              <a:rPr lang="en-US" sz="3600" dirty="0" smtClean="0">
                <a:solidFill>
                  <a:schemeClr val="tx1"/>
                </a:solidFill>
              </a:rPr>
              <a:t>												observation </a:t>
            </a:r>
          </a:p>
          <a:p>
            <a:pPr marL="742950" indent="-742950" algn="just">
              <a:buNone/>
            </a:pPr>
            <a:r>
              <a:rPr lang="en-US" sz="3600" dirty="0" smtClean="0">
                <a:solidFill>
                  <a:schemeClr val="tx1"/>
                </a:solidFill>
              </a:rPr>
              <a:t>3.   By Regional Office– During  visits, Surprise/	Panel </a:t>
            </a:r>
          </a:p>
          <a:p>
            <a:pPr marL="742950" indent="-742950" algn="just">
              <a:buNone/>
            </a:pPr>
            <a:r>
              <a:rPr lang="en-US" sz="3600" dirty="0" smtClean="0">
                <a:solidFill>
                  <a:schemeClr val="tx1"/>
                </a:solidFill>
              </a:rPr>
              <a:t>												inspection</a:t>
            </a:r>
            <a:endParaRPr lang="en-US" sz="3600" dirty="0">
              <a:solidFill>
                <a:schemeClr val="tx1"/>
              </a:solidFill>
            </a:endParaRPr>
          </a:p>
        </p:txBody>
      </p:sp>
    </p:spTree>
    <p:extLst>
      <p:ext uri="{BB962C8B-B14F-4D97-AF65-F5344CB8AC3E}">
        <p14:creationId xmlns:p14="http://schemas.microsoft.com/office/powerpoint/2010/main" val="1082103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0"/>
            <a:ext cx="9587521" cy="1507067"/>
          </a:xfrm>
        </p:spPr>
        <p:txBody>
          <a:bodyPr>
            <a:noAutofit/>
          </a:bodyPr>
          <a:lstStyle/>
          <a:p>
            <a:r>
              <a:rPr lang="en-US" sz="4400" dirty="0" smtClean="0"/>
              <a:t>B) </a:t>
            </a:r>
            <a:r>
              <a:rPr lang="en-US" sz="4400" dirty="0" smtClean="0"/>
              <a:t>Monitoring - Sampling </a:t>
            </a:r>
            <a:r>
              <a:rPr lang="en-US" sz="4400" dirty="0" smtClean="0"/>
              <a:t>size</a:t>
            </a:r>
            <a:endParaRPr lang="en-US" sz="4400" dirty="0"/>
          </a:p>
        </p:txBody>
      </p:sp>
      <p:sp>
        <p:nvSpPr>
          <p:cNvPr id="4" name="Content Placeholder 2"/>
          <p:cNvSpPr txBox="1">
            <a:spLocks/>
          </p:cNvSpPr>
          <p:nvPr/>
        </p:nvSpPr>
        <p:spPr>
          <a:xfrm>
            <a:off x="295422" y="1310185"/>
            <a:ext cx="11896578" cy="5404514"/>
          </a:xfrm>
          <a:prstGeom prst="rect">
            <a:avLst/>
          </a:prstGeom>
        </p:spPr>
        <p:txBody>
          <a:bodyPr>
            <a:normAutofit/>
          </a:bodyPr>
          <a:lstStyle/>
          <a:p>
            <a:pPr>
              <a:buFont typeface="Arial" pitchFamily="34" charset="0"/>
              <a:buChar char="•"/>
            </a:pPr>
            <a:r>
              <a:rPr kumimoji="0" lang="en-US" sz="3600" b="0" i="0" u="none" strike="noStrike" kern="1200" cap="none" spc="0" normalizeH="0" noProof="0" dirty="0" smtClean="0">
                <a:ln>
                  <a:noFill/>
                </a:ln>
                <a:solidFill>
                  <a:schemeClr val="tx1"/>
                </a:solidFill>
                <a:effectLst/>
                <a:uLnTx/>
                <a:uFillTx/>
                <a:latin typeface="+mn-lt"/>
                <a:ea typeface="+mn-ea"/>
                <a:cs typeface="+mn-cs"/>
              </a:rPr>
              <a:t> </a:t>
            </a:r>
            <a:r>
              <a:rPr lang="en-US" sz="3600" dirty="0" smtClean="0"/>
              <a:t>At Teacher level	-   	100 % </a:t>
            </a:r>
          </a:p>
          <a:p>
            <a:r>
              <a:rPr lang="en-US" sz="2800" dirty="0" smtClean="0"/>
              <a:t>         (Lesson wise on the levels of student learning)  </a:t>
            </a:r>
          </a:p>
          <a:p>
            <a:pPr>
              <a:buFont typeface="Arial" pitchFamily="34" charset="0"/>
              <a:buChar char="•"/>
            </a:pPr>
            <a:r>
              <a:rPr lang="en-US" sz="3600" dirty="0" smtClean="0"/>
              <a:t> HM/VP				-	  20%</a:t>
            </a:r>
          </a:p>
          <a:p>
            <a:r>
              <a:rPr lang="en-US" sz="3600" dirty="0" smtClean="0"/>
              <a:t>	</a:t>
            </a:r>
            <a:r>
              <a:rPr lang="en-US" sz="2400" dirty="0" smtClean="0"/>
              <a:t>( Report of the teacher for a class by questioning </a:t>
            </a:r>
            <a:r>
              <a:rPr lang="en-US" sz="2400" dirty="0" err="1" smtClean="0"/>
              <a:t>atleast</a:t>
            </a:r>
            <a:r>
              <a:rPr lang="en-US" sz="2400" dirty="0" smtClean="0"/>
              <a:t> 20% students </a:t>
            </a:r>
          </a:p>
          <a:p>
            <a:r>
              <a:rPr lang="en-US" sz="2400" dirty="0" smtClean="0"/>
              <a:t>            across the levels of achievements )</a:t>
            </a:r>
          </a:p>
          <a:p>
            <a:pPr>
              <a:buFont typeface="Arial" pitchFamily="34" charset="0"/>
              <a:buChar char="•"/>
            </a:pPr>
            <a:r>
              <a:rPr lang="en-US" sz="3600" dirty="0" smtClean="0"/>
              <a:t> Principal			-	  10%</a:t>
            </a:r>
          </a:p>
          <a:p>
            <a:r>
              <a:rPr lang="en-US" sz="2400" dirty="0" smtClean="0"/>
              <a:t>	( Report of the teacher for a class by questioning </a:t>
            </a:r>
            <a:r>
              <a:rPr lang="en-US" sz="2400" dirty="0" err="1" smtClean="0"/>
              <a:t>atleast</a:t>
            </a:r>
            <a:r>
              <a:rPr lang="en-US" sz="2400" dirty="0" smtClean="0"/>
              <a:t> 10% students </a:t>
            </a:r>
          </a:p>
          <a:p>
            <a:r>
              <a:rPr lang="en-US" sz="2400" dirty="0" smtClean="0"/>
              <a:t>            across the levels of achievements )</a:t>
            </a:r>
          </a:p>
          <a:p>
            <a:endParaRPr lang="en-US" sz="3600" dirty="0" smtClean="0"/>
          </a:p>
          <a:p>
            <a:pPr>
              <a:buFont typeface="Arial" pitchFamily="34" charset="0"/>
              <a:buChar char="•"/>
            </a:pPr>
            <a:r>
              <a:rPr lang="en-US" sz="3600" dirty="0" smtClean="0"/>
              <a:t> R.O.  A.C./ D.C.  	-	  5 – 10 %</a:t>
            </a:r>
          </a:p>
          <a:p>
            <a:pPr marL="742950" marR="0" lvl="0" indent="-742950" algn="just" defTabSz="457200" rtl="0" eaLnBrk="1" fontAlgn="auto" latinLnBrk="0" hangingPunct="1">
              <a:lnSpc>
                <a:spcPct val="100000"/>
              </a:lnSpc>
              <a:spcBef>
                <a:spcPct val="20000"/>
              </a:spcBef>
              <a:spcAft>
                <a:spcPts val="600"/>
              </a:spcAft>
              <a:buClr>
                <a:schemeClr val="tx1"/>
              </a:buClr>
              <a:buSzPct val="80000"/>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7062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0"/>
            <a:ext cx="9123498" cy="1507067"/>
          </a:xfrm>
        </p:spPr>
        <p:txBody>
          <a:bodyPr>
            <a:noAutofit/>
          </a:bodyPr>
          <a:lstStyle/>
          <a:p>
            <a:r>
              <a:rPr lang="en-US" sz="4400" dirty="0" smtClean="0"/>
              <a:t>C) </a:t>
            </a:r>
            <a:r>
              <a:rPr lang="en-US" sz="4400" dirty="0" smtClean="0"/>
              <a:t>Monitoring - frequency</a:t>
            </a:r>
            <a:endParaRPr lang="en-US" sz="4400" dirty="0"/>
          </a:p>
        </p:txBody>
      </p:sp>
      <p:sp>
        <p:nvSpPr>
          <p:cNvPr id="4" name="Content Placeholder 2"/>
          <p:cNvSpPr txBox="1">
            <a:spLocks/>
          </p:cNvSpPr>
          <p:nvPr/>
        </p:nvSpPr>
        <p:spPr>
          <a:xfrm>
            <a:off x="295422" y="1310185"/>
            <a:ext cx="11896578" cy="5404514"/>
          </a:xfrm>
          <a:prstGeom prst="rect">
            <a:avLst/>
          </a:prstGeom>
        </p:spPr>
        <p:txBody>
          <a:bodyPr>
            <a:normAutofit/>
          </a:bodyPr>
          <a:lstStyle/>
          <a:p>
            <a:pPr>
              <a:buFont typeface="Arial" pitchFamily="34" charset="0"/>
              <a:buChar char="•"/>
            </a:pPr>
            <a:r>
              <a:rPr lang="en-US" sz="3600" dirty="0" smtClean="0"/>
              <a:t>At Teacher level	-   	Lesson wise </a:t>
            </a:r>
          </a:p>
          <a:p>
            <a:r>
              <a:rPr lang="en-US" sz="3600" dirty="0" smtClean="0"/>
              <a:t> </a:t>
            </a:r>
            <a:r>
              <a:rPr lang="en-US" sz="2800" dirty="0" smtClean="0"/>
              <a:t>(as and when the chapter is completed) </a:t>
            </a:r>
          </a:p>
          <a:p>
            <a:endParaRPr lang="en-US" sz="3600" dirty="0" smtClean="0"/>
          </a:p>
          <a:p>
            <a:pPr>
              <a:buFont typeface="Arial" pitchFamily="34" charset="0"/>
              <a:buChar char="•"/>
            </a:pPr>
            <a:r>
              <a:rPr lang="en-US" sz="3600" dirty="0" smtClean="0"/>
              <a:t>HM/VP				- 	Monthly basis</a:t>
            </a:r>
          </a:p>
          <a:p>
            <a:endParaRPr lang="en-US" sz="3600" dirty="0" smtClean="0"/>
          </a:p>
          <a:p>
            <a:pPr>
              <a:buFont typeface="Arial" pitchFamily="34" charset="0"/>
              <a:buChar char="•"/>
            </a:pPr>
            <a:r>
              <a:rPr lang="en-US" sz="3600" dirty="0" smtClean="0"/>
              <a:t>Principal			-	once/twice per term</a:t>
            </a:r>
          </a:p>
          <a:p>
            <a:r>
              <a:rPr lang="en-US" sz="3600" dirty="0" smtClean="0"/>
              <a:t> </a:t>
            </a:r>
          </a:p>
          <a:p>
            <a:pPr>
              <a:buFont typeface="Arial" pitchFamily="34" charset="0"/>
              <a:buChar char="•"/>
            </a:pPr>
            <a:r>
              <a:rPr lang="en-US" sz="3600" dirty="0" smtClean="0"/>
              <a:t>R.O.  A.C./ D.C.  	-	as per visit</a:t>
            </a:r>
          </a:p>
          <a:p>
            <a:pPr>
              <a:buFont typeface="Arial" pitchFamily="34" charset="0"/>
              <a:buChar char="•"/>
            </a:pPr>
            <a:r>
              <a:rPr kumimoji="0" lang="en-US" sz="3600" b="0" i="0" u="none" strike="noStrike" kern="1200" cap="none" spc="0" normalizeH="0" noProof="0" dirty="0" smtClean="0">
                <a:ln>
                  <a:noFill/>
                </a:ln>
                <a:solidFill>
                  <a:schemeClr val="tx1"/>
                </a:solidFill>
                <a:effectLst/>
                <a:uLnTx/>
                <a:uFillTx/>
                <a:latin typeface="+mn-lt"/>
                <a:ea typeface="+mn-ea"/>
                <a:cs typeface="+mn-cs"/>
              </a:rPr>
              <a:t>  </a:t>
            </a:r>
            <a:endParaRPr lang="en-US" sz="3600" dirty="0" smtClean="0"/>
          </a:p>
          <a:p>
            <a:pPr marL="742950" marR="0" lvl="0" indent="-742950" algn="just" defTabSz="457200" rtl="0" eaLnBrk="1" fontAlgn="auto" latinLnBrk="0" hangingPunct="1">
              <a:lnSpc>
                <a:spcPct val="100000"/>
              </a:lnSpc>
              <a:spcBef>
                <a:spcPct val="20000"/>
              </a:spcBef>
              <a:spcAft>
                <a:spcPts val="600"/>
              </a:spcAft>
              <a:buClr>
                <a:schemeClr val="tx1"/>
              </a:buClr>
              <a:buSzPct val="80000"/>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7062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9" y="229231"/>
            <a:ext cx="11312170" cy="1507067"/>
          </a:xfrm>
        </p:spPr>
        <p:txBody>
          <a:bodyPr>
            <a:normAutofit/>
          </a:bodyPr>
          <a:lstStyle/>
          <a:p>
            <a:r>
              <a:rPr lang="en-US" sz="4400" cap="none" dirty="0"/>
              <a:t>W</a:t>
            </a:r>
            <a:r>
              <a:rPr lang="en-US" sz="4400" cap="none" dirty="0" smtClean="0"/>
              <a:t>hat we expect from our children</a:t>
            </a:r>
            <a:r>
              <a:rPr lang="en-US" sz="4400" dirty="0" smtClean="0"/>
              <a:t>?</a:t>
            </a:r>
            <a:endParaRPr lang="en-US" sz="4400" dirty="0"/>
          </a:p>
        </p:txBody>
      </p:sp>
      <p:sp>
        <p:nvSpPr>
          <p:cNvPr id="3" name="Content Placeholder 2"/>
          <p:cNvSpPr>
            <a:spLocks noGrp="1"/>
          </p:cNvSpPr>
          <p:nvPr>
            <p:ph idx="1"/>
          </p:nvPr>
        </p:nvSpPr>
        <p:spPr>
          <a:xfrm>
            <a:off x="520438" y="1378424"/>
            <a:ext cx="11475943" cy="5049672"/>
          </a:xfrm>
        </p:spPr>
        <p:txBody>
          <a:bodyPr>
            <a:normAutofit/>
          </a:bodyPr>
          <a:lstStyle/>
          <a:p>
            <a:pPr marL="0" indent="0">
              <a:buNone/>
            </a:pPr>
            <a:r>
              <a:rPr lang="en-US" sz="2800" dirty="0">
                <a:solidFill>
                  <a:schemeClr val="tx1"/>
                </a:solidFill>
              </a:rPr>
              <a:t>We expect our children </a:t>
            </a:r>
            <a:r>
              <a:rPr lang="en-US" sz="2800" dirty="0" smtClean="0">
                <a:solidFill>
                  <a:schemeClr val="tx1"/>
                </a:solidFill>
              </a:rPr>
              <a:t>–</a:t>
            </a:r>
          </a:p>
          <a:p>
            <a:pPr lvl="1"/>
            <a:r>
              <a:rPr lang="en-US" sz="2600" dirty="0" smtClean="0">
                <a:solidFill>
                  <a:schemeClr val="tx1"/>
                </a:solidFill>
              </a:rPr>
              <a:t>to </a:t>
            </a:r>
            <a:r>
              <a:rPr lang="en-US" sz="2600" dirty="0">
                <a:solidFill>
                  <a:schemeClr val="tx1"/>
                </a:solidFill>
              </a:rPr>
              <a:t>learn the basic </a:t>
            </a:r>
            <a:r>
              <a:rPr lang="en-US" sz="2600" dirty="0" smtClean="0">
                <a:solidFill>
                  <a:schemeClr val="tx1"/>
                </a:solidFill>
              </a:rPr>
              <a:t>concepts in an interactive way. </a:t>
            </a:r>
          </a:p>
          <a:p>
            <a:pPr lvl="1"/>
            <a:r>
              <a:rPr lang="en-US" sz="2600" dirty="0" smtClean="0">
                <a:solidFill>
                  <a:schemeClr val="tx1"/>
                </a:solidFill>
              </a:rPr>
              <a:t>to </a:t>
            </a:r>
            <a:r>
              <a:rPr lang="en-US" sz="2600" dirty="0">
                <a:solidFill>
                  <a:schemeClr val="tx1"/>
                </a:solidFill>
              </a:rPr>
              <a:t>acquire skills and competencies </a:t>
            </a:r>
            <a:r>
              <a:rPr lang="en-US" sz="2600" dirty="0" smtClean="0">
                <a:solidFill>
                  <a:schemeClr val="tx1"/>
                </a:solidFill>
              </a:rPr>
              <a:t>and </a:t>
            </a:r>
            <a:r>
              <a:rPr lang="en-US" sz="2600" dirty="0">
                <a:solidFill>
                  <a:schemeClr val="tx1"/>
                </a:solidFill>
              </a:rPr>
              <a:t>know how </a:t>
            </a:r>
            <a:r>
              <a:rPr lang="en-US" sz="2600" dirty="0" smtClean="0">
                <a:solidFill>
                  <a:schemeClr val="tx1"/>
                </a:solidFill>
              </a:rPr>
              <a:t>to </a:t>
            </a:r>
            <a:r>
              <a:rPr lang="en-US" sz="2600" dirty="0">
                <a:solidFill>
                  <a:schemeClr val="tx1"/>
                </a:solidFill>
              </a:rPr>
              <a:t>use their strengths and overcome </a:t>
            </a:r>
            <a:r>
              <a:rPr lang="en-US" sz="2600" dirty="0" smtClean="0">
                <a:solidFill>
                  <a:schemeClr val="tx1"/>
                </a:solidFill>
              </a:rPr>
              <a:t>their weaknesses.</a:t>
            </a:r>
          </a:p>
          <a:p>
            <a:pPr lvl="1"/>
            <a:r>
              <a:rPr lang="en-US" sz="2600" dirty="0" smtClean="0">
                <a:solidFill>
                  <a:schemeClr val="tx1"/>
                </a:solidFill>
              </a:rPr>
              <a:t> </a:t>
            </a:r>
            <a:r>
              <a:rPr lang="en-US" sz="2600" dirty="0">
                <a:solidFill>
                  <a:schemeClr val="tx1"/>
                </a:solidFill>
              </a:rPr>
              <a:t>how </a:t>
            </a:r>
            <a:r>
              <a:rPr lang="en-US" sz="2600" dirty="0" smtClean="0">
                <a:solidFill>
                  <a:schemeClr val="tx1"/>
                </a:solidFill>
              </a:rPr>
              <a:t>to </a:t>
            </a:r>
            <a:r>
              <a:rPr lang="en-US" sz="2600" dirty="0">
                <a:solidFill>
                  <a:schemeClr val="tx1"/>
                </a:solidFill>
              </a:rPr>
              <a:t>face the outer world confidently as enlightened </a:t>
            </a:r>
            <a:r>
              <a:rPr lang="en-US" sz="2600" dirty="0" smtClean="0">
                <a:solidFill>
                  <a:schemeClr val="tx1"/>
                </a:solidFill>
              </a:rPr>
              <a:t>citizens</a:t>
            </a:r>
            <a:r>
              <a:rPr lang="en-US" sz="2600" dirty="0">
                <a:solidFill>
                  <a:schemeClr val="tx1"/>
                </a:solidFill>
              </a:rPr>
              <a:t>?</a:t>
            </a:r>
            <a:endParaRPr lang="en-US" sz="2600" dirty="0" smtClean="0">
              <a:solidFill>
                <a:schemeClr val="tx1"/>
              </a:solidFill>
            </a:endParaRPr>
          </a:p>
          <a:p>
            <a:pPr lvl="1"/>
            <a:r>
              <a:rPr lang="en-US" sz="2600" dirty="0" smtClean="0">
                <a:solidFill>
                  <a:schemeClr val="tx1"/>
                </a:solidFill>
              </a:rPr>
              <a:t>to </a:t>
            </a:r>
            <a:r>
              <a:rPr lang="en-US" sz="2600" dirty="0">
                <a:solidFill>
                  <a:schemeClr val="tx1"/>
                </a:solidFill>
              </a:rPr>
              <a:t>be able to learn how to learn. </a:t>
            </a:r>
            <a:endParaRPr lang="en-US" sz="2600" dirty="0" smtClean="0">
              <a:solidFill>
                <a:schemeClr val="tx1"/>
              </a:solidFill>
            </a:endParaRPr>
          </a:p>
          <a:p>
            <a:pPr marL="0" indent="0">
              <a:buNone/>
            </a:pPr>
            <a:r>
              <a:rPr lang="en-US" sz="2800" dirty="0" smtClean="0">
                <a:solidFill>
                  <a:schemeClr val="tx1"/>
                </a:solidFill>
              </a:rPr>
              <a:t>IN OTHER WORDS  - As students we </a:t>
            </a:r>
            <a:r>
              <a:rPr lang="en-US" sz="2800" dirty="0">
                <a:solidFill>
                  <a:schemeClr val="tx1"/>
                </a:solidFill>
              </a:rPr>
              <a:t>expect them to master the core competencies pertaining to </a:t>
            </a:r>
            <a:r>
              <a:rPr lang="en-US" sz="2800" dirty="0" smtClean="0">
                <a:solidFill>
                  <a:schemeClr val="tx1"/>
                </a:solidFill>
              </a:rPr>
              <a:t>different subjects / various activities taken up in the school. </a:t>
            </a:r>
            <a:endParaRPr lang="en-US" sz="2800" dirty="0">
              <a:solidFill>
                <a:schemeClr val="tx1"/>
              </a:solidFill>
            </a:endParaRPr>
          </a:p>
        </p:txBody>
      </p:sp>
    </p:spTree>
    <p:extLst>
      <p:ext uri="{BB962C8B-B14F-4D97-AF65-F5344CB8AC3E}">
        <p14:creationId xmlns:p14="http://schemas.microsoft.com/office/powerpoint/2010/main" val="3950285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599" y="0"/>
            <a:ext cx="10165338" cy="1507067"/>
          </a:xfrm>
        </p:spPr>
        <p:txBody>
          <a:bodyPr>
            <a:noAutofit/>
          </a:bodyPr>
          <a:lstStyle/>
          <a:p>
            <a:r>
              <a:rPr lang="en-US" sz="4800" dirty="0" smtClean="0"/>
              <a:t>D) </a:t>
            </a:r>
            <a:r>
              <a:rPr lang="en-US" sz="4800" dirty="0" smtClean="0"/>
              <a:t>Monitoring - Formats </a:t>
            </a:r>
            <a:r>
              <a:rPr lang="en-US" sz="4800" dirty="0" smtClean="0"/>
              <a:t>used</a:t>
            </a:r>
            <a:endParaRPr lang="en-US" sz="4800" dirty="0"/>
          </a:p>
        </p:txBody>
      </p:sp>
      <p:sp>
        <p:nvSpPr>
          <p:cNvPr id="4" name="Content Placeholder 2"/>
          <p:cNvSpPr txBox="1">
            <a:spLocks/>
          </p:cNvSpPr>
          <p:nvPr/>
        </p:nvSpPr>
        <p:spPr>
          <a:xfrm>
            <a:off x="295422" y="1310185"/>
            <a:ext cx="11896578" cy="5404514"/>
          </a:xfrm>
          <a:prstGeom prst="rect">
            <a:avLst/>
          </a:prstGeom>
        </p:spPr>
        <p:txBody>
          <a:bodyPr>
            <a:normAutofit/>
          </a:bodyPr>
          <a:lstStyle/>
          <a:p>
            <a:pPr marL="2114550" lvl="3" indent="-742950" algn="just" defTabSz="457200">
              <a:spcBef>
                <a:spcPct val="20000"/>
              </a:spcBef>
              <a:spcAft>
                <a:spcPts val="600"/>
              </a:spcAft>
              <a:buClr>
                <a:schemeClr val="tx1"/>
              </a:buClr>
              <a:buSzPct val="80000"/>
              <a:buFont typeface="Arial" pitchFamily="34" charset="0"/>
              <a:buChar char="•"/>
              <a:defRPr/>
            </a:pPr>
            <a:r>
              <a:rPr kumimoji="0" lang="en-US" sz="3600" b="0" i="0" u="none" strike="noStrike" kern="1200" cap="none" spc="0" normalizeH="0" noProof="0" dirty="0" smtClean="0">
                <a:ln>
                  <a:noFill/>
                </a:ln>
                <a:solidFill>
                  <a:schemeClr val="tx1"/>
                </a:solidFill>
                <a:effectLst/>
                <a:uLnTx/>
                <a:uFillTx/>
                <a:latin typeface="+mn-lt"/>
                <a:ea typeface="+mn-ea"/>
                <a:cs typeface="+mn-cs"/>
              </a:rPr>
              <a:t>By </a:t>
            </a:r>
            <a:r>
              <a:rPr kumimoji="0" lang="en-US" sz="3600" b="0" i="0" u="none" strike="noStrike" kern="1200" cap="none" spc="0" normalizeH="0" noProof="0" dirty="0" smtClean="0">
                <a:ln>
                  <a:noFill/>
                </a:ln>
                <a:solidFill>
                  <a:schemeClr val="tx1"/>
                </a:solidFill>
                <a:effectLst/>
                <a:uLnTx/>
                <a:uFillTx/>
                <a:latin typeface="+mn-lt"/>
                <a:ea typeface="+mn-ea"/>
                <a:cs typeface="+mn-cs"/>
              </a:rPr>
              <a:t>Teacher</a:t>
            </a:r>
          </a:p>
          <a:p>
            <a:pPr marL="2114550" lvl="3" indent="-742950" algn="just" defTabSz="457200">
              <a:spcBef>
                <a:spcPct val="20000"/>
              </a:spcBef>
              <a:spcAft>
                <a:spcPts val="600"/>
              </a:spcAft>
              <a:buClr>
                <a:schemeClr val="tx1"/>
              </a:buClr>
              <a:buSzPct val="80000"/>
              <a:buFont typeface="Arial" pitchFamily="34" charset="0"/>
              <a:buChar char="•"/>
              <a:defRPr/>
            </a:pPr>
            <a:r>
              <a:rPr lang="en-US" sz="3600" baseline="0" dirty="0" smtClean="0"/>
              <a:t>By HM / VP</a:t>
            </a:r>
          </a:p>
          <a:p>
            <a:pPr marL="2114550" lvl="3" indent="-742950" algn="just" defTabSz="457200">
              <a:spcBef>
                <a:spcPct val="20000"/>
              </a:spcBef>
              <a:spcAft>
                <a:spcPts val="600"/>
              </a:spcAft>
              <a:buClr>
                <a:schemeClr val="tx1"/>
              </a:buClr>
              <a:buSzPct val="80000"/>
              <a:buFont typeface="Arial" pitchFamily="34" charset="0"/>
              <a:buChar char="•"/>
              <a:defRPr/>
            </a:pPr>
            <a:r>
              <a:rPr lang="en-US" sz="3600" dirty="0" smtClean="0"/>
              <a:t>By Principal</a:t>
            </a:r>
            <a:endParaRPr lang="en-US" sz="3600" baseline="0" dirty="0" smtClean="0"/>
          </a:p>
          <a:p>
            <a:pPr marL="742950" marR="0" lvl="0" indent="-742950" algn="just" defTabSz="457200" rtl="0" eaLnBrk="1" fontAlgn="auto" latinLnBrk="0" hangingPunct="1">
              <a:lnSpc>
                <a:spcPct val="100000"/>
              </a:lnSpc>
              <a:spcBef>
                <a:spcPct val="20000"/>
              </a:spcBef>
              <a:spcAft>
                <a:spcPts val="600"/>
              </a:spcAft>
              <a:buClr>
                <a:schemeClr val="tx1"/>
              </a:buClr>
              <a:buSzPct val="80000"/>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70628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507372" cy="829994"/>
          </a:xfrm>
        </p:spPr>
        <p:txBody>
          <a:bodyPr>
            <a:normAutofit fontScale="90000"/>
          </a:bodyPr>
          <a:lstStyle/>
          <a:p>
            <a:r>
              <a:rPr lang="en-US" dirty="0" smtClean="0"/>
              <a:t>1. By Teacher                                          Annexure -1</a:t>
            </a:r>
            <a:endParaRPr lang="en-US" dirty="0"/>
          </a:p>
        </p:txBody>
      </p:sp>
      <p:graphicFrame>
        <p:nvGraphicFramePr>
          <p:cNvPr id="4" name="Content Placeholder 3"/>
          <p:cNvGraphicFramePr>
            <a:graphicFrameLocks noGrp="1"/>
          </p:cNvGraphicFramePr>
          <p:nvPr>
            <p:ph idx="1"/>
          </p:nvPr>
        </p:nvGraphicFramePr>
        <p:xfrm>
          <a:off x="2" y="2518119"/>
          <a:ext cx="12013808" cy="2827435"/>
        </p:xfrm>
        <a:graphic>
          <a:graphicData uri="http://schemas.openxmlformats.org/drawingml/2006/table">
            <a:tbl>
              <a:tblPr/>
              <a:tblGrid>
                <a:gridCol w="2898619"/>
                <a:gridCol w="2909103"/>
                <a:gridCol w="3365123"/>
                <a:gridCol w="2840963"/>
              </a:tblGrid>
              <a:tr h="1302265">
                <a:tc>
                  <a:txBody>
                    <a:bodyPr/>
                    <a:lstStyle/>
                    <a:p>
                      <a:pPr marL="0" marR="0">
                        <a:lnSpc>
                          <a:spcPct val="115000"/>
                        </a:lnSpc>
                        <a:spcBef>
                          <a:spcPts val="0"/>
                        </a:spcBef>
                        <a:spcAft>
                          <a:spcPts val="0"/>
                        </a:spcAft>
                      </a:pPr>
                      <a:r>
                        <a:rPr lang="en-US" sz="2400" kern="1200" dirty="0" err="1" smtClean="0">
                          <a:solidFill>
                            <a:schemeClr val="tx1"/>
                          </a:solidFill>
                          <a:latin typeface="Times New Roman"/>
                          <a:ea typeface="Calibri"/>
                          <a:cs typeface="Mangal"/>
                        </a:rPr>
                        <a:t>S.No</a:t>
                      </a:r>
                      <a:r>
                        <a:rPr lang="en-US" sz="2400" kern="1200" dirty="0" smtClean="0">
                          <a:solidFill>
                            <a:schemeClr val="tx1"/>
                          </a:solidFill>
                          <a:latin typeface="Times New Roman"/>
                          <a:ea typeface="Calibri"/>
                          <a:cs typeface="Mangal"/>
                        </a:rPr>
                        <a:t>.</a:t>
                      </a:r>
                      <a:endParaRPr lang="en-US" sz="2400" kern="1200" dirty="0">
                        <a:solidFill>
                          <a:schemeClr val="tx1"/>
                        </a:solidFill>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kern="1200" dirty="0" smtClean="0">
                          <a:solidFill>
                            <a:schemeClr val="tx1"/>
                          </a:solidFill>
                          <a:latin typeface="Times New Roman"/>
                          <a:ea typeface="Calibri"/>
                          <a:cs typeface="Mangal"/>
                        </a:rPr>
                        <a:t>Name of the Student who have not achieved the TLO</a:t>
                      </a:r>
                      <a:endParaRPr lang="en-US" sz="2400" kern="1200" dirty="0">
                        <a:solidFill>
                          <a:schemeClr val="tx1"/>
                        </a:solidFill>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kern="1200" dirty="0" smtClean="0">
                          <a:solidFill>
                            <a:schemeClr val="tx1"/>
                          </a:solidFill>
                          <a:latin typeface="Times New Roman"/>
                          <a:ea typeface="Calibri"/>
                          <a:cs typeface="Mangal"/>
                        </a:rPr>
                        <a:t>Learning Areas Targeted for Improvement</a:t>
                      </a:r>
                      <a:endParaRPr lang="en-US" sz="2400" kern="1200" dirty="0">
                        <a:solidFill>
                          <a:schemeClr val="tx1"/>
                        </a:solidFill>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latin typeface="Times New Roman"/>
                          <a:ea typeface="Calibri"/>
                          <a:cs typeface="Mangal"/>
                        </a:rPr>
                        <a:t>Remedial Strategies</a:t>
                      </a: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687">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963">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872197"/>
            <a:ext cx="1243115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Lesson Plan cum Monitoring Tool (PLANNING</a:t>
            </a:r>
            <a:r>
              <a:rPr kumimoji="0" lang="en-US" sz="3200" b="1" i="0" u="sng" strike="noStrike" cap="none" normalizeH="0" dirty="0" smtClean="0">
                <a:ln>
                  <a:noFill/>
                </a:ln>
                <a:solidFill>
                  <a:schemeClr val="tx1"/>
                </a:solidFill>
                <a:effectLst/>
                <a:latin typeface="Times New Roman" pitchFamily="18" charset="0"/>
                <a:ea typeface="Calibri" pitchFamily="34" charset="0"/>
                <a:cs typeface="Times New Roman" pitchFamily="18" charset="0"/>
              </a:rPr>
              <a:t> FORMAT)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Class/Section…………………….Subject……………….Chapter…………No. of periods………………………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Date of Commencement………………Expected date of completion……………Actual date of Completion…………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0" y="5470902"/>
            <a:ext cx="11856203" cy="1446550"/>
          </a:xfrm>
          <a:prstGeom prst="rect">
            <a:avLst/>
          </a:prstGeom>
          <a:noFill/>
        </p:spPr>
        <p:txBody>
          <a:bodyPr wrap="square" rtlCol="0">
            <a:spAutoFit/>
          </a:bodyPr>
          <a:lstStyle/>
          <a:p>
            <a:r>
              <a:rPr lang="en-US" sz="1600" dirty="0" smtClean="0"/>
              <a:t>(This page of the lesson plan is to be photocopied and given to the HM/Pry In-charge/VP at the end of the month)</a:t>
            </a:r>
          </a:p>
          <a:p>
            <a:endParaRPr lang="en-US" dirty="0" smtClean="0"/>
          </a:p>
          <a:p>
            <a:r>
              <a:rPr lang="en-US" dirty="0" smtClean="0"/>
              <a:t>Name and Signature of the Teacher : ………………..</a:t>
            </a:r>
          </a:p>
          <a:p>
            <a:endParaRPr lang="en-US" dirty="0" smtClean="0"/>
          </a:p>
          <a:p>
            <a:r>
              <a:rPr lang="en-US" dirty="0" smtClean="0"/>
              <a:t>Date :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507372" cy="829994"/>
          </a:xfrm>
        </p:spPr>
        <p:txBody>
          <a:bodyPr>
            <a:normAutofit fontScale="90000"/>
          </a:bodyPr>
          <a:lstStyle/>
          <a:p>
            <a:r>
              <a:rPr lang="en-US" dirty="0" smtClean="0"/>
              <a:t>1. By Teacher                                          Annexure -1</a:t>
            </a:r>
            <a:endParaRPr lang="en-US" dirty="0"/>
          </a:p>
        </p:txBody>
      </p:sp>
      <p:graphicFrame>
        <p:nvGraphicFramePr>
          <p:cNvPr id="4" name="Content Placeholder 3"/>
          <p:cNvGraphicFramePr>
            <a:graphicFrameLocks noGrp="1"/>
          </p:cNvGraphicFramePr>
          <p:nvPr>
            <p:ph idx="1"/>
          </p:nvPr>
        </p:nvGraphicFramePr>
        <p:xfrm>
          <a:off x="2" y="2518119"/>
          <a:ext cx="12013808" cy="3277770"/>
        </p:xfrm>
        <a:graphic>
          <a:graphicData uri="http://schemas.openxmlformats.org/drawingml/2006/table">
            <a:tbl>
              <a:tblPr/>
              <a:tblGrid>
                <a:gridCol w="2898619"/>
                <a:gridCol w="2909103"/>
                <a:gridCol w="3365123"/>
                <a:gridCol w="2840963"/>
              </a:tblGrid>
              <a:tr h="366420">
                <a:tc>
                  <a:txBody>
                    <a:bodyPr/>
                    <a:lstStyle/>
                    <a:p>
                      <a:pPr marL="0" marR="0">
                        <a:lnSpc>
                          <a:spcPct val="115000"/>
                        </a:lnSpc>
                        <a:spcBef>
                          <a:spcPts val="0"/>
                        </a:spcBef>
                        <a:spcAft>
                          <a:spcPts val="0"/>
                        </a:spcAft>
                      </a:pPr>
                      <a:r>
                        <a:rPr lang="en-US" sz="2000" dirty="0" smtClean="0">
                          <a:latin typeface="Calibri"/>
                          <a:ea typeface="Calibri"/>
                          <a:cs typeface="Mangal"/>
                        </a:rPr>
                        <a:t>Gist</a:t>
                      </a:r>
                      <a:r>
                        <a:rPr lang="en-US" sz="2000" baseline="0" dirty="0" smtClean="0">
                          <a:latin typeface="Calibri"/>
                          <a:ea typeface="Calibri"/>
                          <a:cs typeface="Mangal"/>
                        </a:rPr>
                        <a:t> of the lesson</a:t>
                      </a:r>
                      <a:endParaRPr lang="en-US" sz="36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2000" dirty="0" smtClean="0">
                          <a:latin typeface="Times New Roman"/>
                          <a:ea typeface="Calibri"/>
                          <a:cs typeface="Mangal"/>
                        </a:rPr>
                        <a:t>Targeted</a:t>
                      </a:r>
                      <a:r>
                        <a:rPr lang="en-US" sz="2000" baseline="0" dirty="0" smtClean="0">
                          <a:latin typeface="Times New Roman"/>
                          <a:ea typeface="Calibri"/>
                          <a:cs typeface="Mangal"/>
                        </a:rPr>
                        <a:t> Learning Outcomes (TLO)</a:t>
                      </a: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2000" dirty="0" smtClean="0">
                          <a:latin typeface="Times New Roman"/>
                          <a:ea typeface="Calibri"/>
                          <a:cs typeface="Mangal"/>
                        </a:rPr>
                        <a:t>Teaching</a:t>
                      </a:r>
                      <a:r>
                        <a:rPr lang="en-US" sz="2000" baseline="0" dirty="0" smtClean="0">
                          <a:latin typeface="Times New Roman"/>
                          <a:ea typeface="Calibri"/>
                          <a:cs typeface="Mangal"/>
                        </a:rPr>
                        <a:t> learning activity Planned for achieving the TLO using suitable resources and classroom management strategies</a:t>
                      </a: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2400" dirty="0" smtClean="0">
                          <a:latin typeface="Times New Roman"/>
                          <a:ea typeface="Calibri"/>
                          <a:cs typeface="Mangal"/>
                        </a:rPr>
                        <a:t>Assessment</a:t>
                      </a:r>
                      <a:r>
                        <a:rPr lang="en-US" sz="2400" baseline="0" dirty="0" smtClean="0">
                          <a:latin typeface="Times New Roman"/>
                          <a:ea typeface="Calibri"/>
                          <a:cs typeface="Mangal"/>
                        </a:rPr>
                        <a:t> Strategies </a:t>
                      </a:r>
                      <a:r>
                        <a:rPr lang="en-US" sz="2400" baseline="0" dirty="0" err="1" smtClean="0">
                          <a:latin typeface="Times New Roman"/>
                          <a:ea typeface="Calibri"/>
                          <a:cs typeface="Mangal"/>
                        </a:rPr>
                        <a:t>Plannes</a:t>
                      </a: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845">
                <a:tc>
                  <a:txBody>
                    <a:bodyPr/>
                    <a:lstStyle/>
                    <a:p>
                      <a:pPr marL="0" marR="0">
                        <a:lnSpc>
                          <a:spcPct val="115000"/>
                        </a:lnSpc>
                        <a:spcBef>
                          <a:spcPts val="0"/>
                        </a:spcBef>
                        <a:spcAft>
                          <a:spcPts val="0"/>
                        </a:spcAft>
                      </a:pPr>
                      <a:r>
                        <a:rPr lang="en-US" sz="2000" dirty="0" smtClean="0">
                          <a:latin typeface="Times New Roman"/>
                          <a:ea typeface="Calibri"/>
                          <a:cs typeface="Mangal"/>
                        </a:rPr>
                        <a:t>Focused Skills</a:t>
                      </a:r>
                      <a:r>
                        <a:rPr lang="en-US" sz="2000" baseline="0" dirty="0" smtClean="0">
                          <a:latin typeface="Times New Roman"/>
                          <a:ea typeface="Calibri"/>
                          <a:cs typeface="Mangal"/>
                        </a:rPr>
                        <a:t> / Competencies</a:t>
                      </a: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385687">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latin typeface="Calibri"/>
                          <a:ea typeface="Calibri"/>
                          <a:cs typeface="Mangal"/>
                        </a:rPr>
                        <a:t>1.</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963">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latin typeface="Calibri"/>
                          <a:ea typeface="Calibri"/>
                          <a:cs typeface="Mangal"/>
                        </a:rPr>
                        <a:t>2.</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latin typeface="Calibri"/>
                          <a:ea typeface="Calibri"/>
                          <a:cs typeface="Mangal"/>
                        </a:rPr>
                        <a:t>3.</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latin typeface="Calibri"/>
                          <a:ea typeface="Calibri"/>
                          <a:cs typeface="Mangal"/>
                        </a:rPr>
                        <a:t>4.</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872197"/>
            <a:ext cx="1243115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Monitoring Cum Reporting Format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Class/Section…………………….Subject……………….Chapter………… No. of periods………………………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Date of Commencement………………Expected date of completion……………Actual date of Completion…………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51692" y="5950634"/>
            <a:ext cx="5922499" cy="923330"/>
          </a:xfrm>
          <a:prstGeom prst="rect">
            <a:avLst/>
          </a:prstGeom>
          <a:noFill/>
        </p:spPr>
        <p:txBody>
          <a:bodyPr wrap="square" rtlCol="0">
            <a:spAutoFit/>
          </a:bodyPr>
          <a:lstStyle/>
          <a:p>
            <a:r>
              <a:rPr lang="en-US" dirty="0" smtClean="0"/>
              <a:t>Name and Signature of the Teacher : ………………..</a:t>
            </a:r>
          </a:p>
          <a:p>
            <a:endParaRPr lang="en-US" dirty="0" smtClean="0"/>
          </a:p>
          <a:p>
            <a:r>
              <a:rPr lang="en-US" dirty="0" smtClean="0"/>
              <a:t>Date :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8" y="185980"/>
            <a:ext cx="12135172" cy="542440"/>
          </a:xfrm>
        </p:spPr>
        <p:txBody>
          <a:bodyPr>
            <a:normAutofit fontScale="90000"/>
          </a:bodyPr>
          <a:lstStyle/>
          <a:p>
            <a:r>
              <a:rPr lang="en-US" b="1" dirty="0" smtClean="0"/>
              <a:t>Format of Supervision diary (</a:t>
            </a:r>
            <a:r>
              <a:rPr lang="en-US" b="1" dirty="0" err="1" smtClean="0"/>
              <a:t>hm</a:t>
            </a:r>
            <a:r>
              <a:rPr lang="en-US" b="1" dirty="0" smtClean="0"/>
              <a:t>/</a:t>
            </a:r>
            <a:r>
              <a:rPr lang="en-US" b="1" dirty="0" err="1" smtClean="0"/>
              <a:t>vp</a:t>
            </a:r>
            <a:r>
              <a:rPr lang="en-US" b="1" dirty="0" smtClean="0"/>
              <a:t>/principal) </a:t>
            </a:r>
            <a:r>
              <a:rPr lang="en-US" sz="2200" dirty="0" smtClean="0"/>
              <a:t>Annexure -2</a:t>
            </a:r>
            <a:endParaRPr lang="en-US" dirty="0"/>
          </a:p>
        </p:txBody>
      </p:sp>
      <p:graphicFrame>
        <p:nvGraphicFramePr>
          <p:cNvPr id="4" name="Content Placeholder 3"/>
          <p:cNvGraphicFramePr>
            <a:graphicFrameLocks noGrp="1"/>
          </p:cNvGraphicFramePr>
          <p:nvPr>
            <p:ph idx="1"/>
          </p:nvPr>
        </p:nvGraphicFramePr>
        <p:xfrm>
          <a:off x="4" y="1929183"/>
          <a:ext cx="12191996" cy="2129073"/>
        </p:xfrm>
        <a:graphic>
          <a:graphicData uri="http://schemas.openxmlformats.org/drawingml/2006/table">
            <a:tbl>
              <a:tblPr/>
              <a:tblGrid>
                <a:gridCol w="2665705"/>
                <a:gridCol w="2758699"/>
                <a:gridCol w="6767592"/>
              </a:tblGrid>
              <a:tr h="1277443">
                <a:tc>
                  <a:txBody>
                    <a:bodyPr/>
                    <a:lstStyle/>
                    <a:p>
                      <a:pPr marL="0" marR="0" algn="ctr">
                        <a:lnSpc>
                          <a:spcPct val="115000"/>
                        </a:lnSpc>
                        <a:spcBef>
                          <a:spcPts val="0"/>
                        </a:spcBef>
                        <a:spcAft>
                          <a:spcPts val="0"/>
                        </a:spcAft>
                      </a:pPr>
                      <a:r>
                        <a:rPr lang="en-US" sz="2000" kern="1200" dirty="0" smtClean="0">
                          <a:solidFill>
                            <a:schemeClr val="tx1"/>
                          </a:solidFill>
                          <a:latin typeface="Calibri"/>
                          <a:ea typeface="Calibri"/>
                          <a:cs typeface="Mangal"/>
                        </a:rPr>
                        <a:t>Topic / Lesson</a:t>
                      </a:r>
                      <a:endParaRPr lang="en-US" sz="2000" kern="1200" dirty="0">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Mangal"/>
                        </a:rPr>
                        <a:t>Learning Outcomes</a:t>
                      </a:r>
                      <a:r>
                        <a:rPr lang="en-US" sz="2000" baseline="0" dirty="0" smtClean="0">
                          <a:latin typeface="Calibri"/>
                          <a:ea typeface="Calibri"/>
                          <a:cs typeface="Mangal"/>
                        </a:rPr>
                        <a:t> Tested</a:t>
                      </a: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Times New Roman"/>
                          <a:ea typeface="Calibri"/>
                          <a:cs typeface="Mangal"/>
                        </a:rPr>
                        <a:t>Status</a:t>
                      </a:r>
                      <a:r>
                        <a:rPr lang="en-US" sz="2400" baseline="0" dirty="0" smtClean="0">
                          <a:latin typeface="Times New Roman"/>
                          <a:ea typeface="Calibri"/>
                          <a:cs typeface="Mangal"/>
                        </a:rPr>
                        <a:t> of Learning Achievements following the sampling size stipulations</a:t>
                      </a:r>
                    </a:p>
                    <a:p>
                      <a:pPr marL="0" marR="0" algn="ctr">
                        <a:lnSpc>
                          <a:spcPct val="115000"/>
                        </a:lnSpc>
                        <a:spcBef>
                          <a:spcPts val="0"/>
                        </a:spcBef>
                        <a:spcAft>
                          <a:spcPts val="0"/>
                        </a:spcAft>
                      </a:pPr>
                      <a:r>
                        <a:rPr lang="en-US" sz="2400" baseline="0" dirty="0" smtClean="0">
                          <a:latin typeface="Times New Roman"/>
                          <a:ea typeface="Calibri"/>
                          <a:cs typeface="Mangal"/>
                        </a:rPr>
                        <a:t>(Need Improvement, Good, Very Good)</a:t>
                      </a: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15">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15">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743919"/>
            <a:ext cx="1243115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smtClean="0">
                <a:ln>
                  <a:noFill/>
                </a:ln>
                <a:solidFill>
                  <a:schemeClr val="tx1"/>
                </a:solidFill>
                <a:effectLst/>
                <a:latin typeface="Arial" pitchFamily="34" charset="0"/>
                <a:cs typeface="Arial" pitchFamily="34" charset="0"/>
              </a:rPr>
              <a:t>Name of the Teacher &amp; Designation :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lang="en-US" dirty="0" smtClean="0">
                <a:latin typeface="Arial" pitchFamily="34" charset="0"/>
                <a:cs typeface="Arial" pitchFamily="34" charset="0"/>
              </a:rPr>
              <a:t>Class Observed &amp; Period :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smtClean="0">
                <a:ln>
                  <a:noFill/>
                </a:ln>
                <a:solidFill>
                  <a:schemeClr val="tx1"/>
                </a:solidFill>
                <a:effectLst/>
                <a:latin typeface="Arial" pitchFamily="34" charset="0"/>
                <a:cs typeface="Arial" pitchFamily="34" charset="0"/>
              </a:rPr>
              <a:t>Subject &amp;</a:t>
            </a:r>
            <a:r>
              <a:rPr kumimoji="0" lang="en-US" b="0" i="0" u="none" strike="noStrike" cap="none" normalizeH="0" dirty="0" smtClean="0">
                <a:ln>
                  <a:noFill/>
                </a:ln>
                <a:solidFill>
                  <a:schemeClr val="tx1"/>
                </a:solidFill>
                <a:effectLst/>
                <a:latin typeface="Arial" pitchFamily="34" charset="0"/>
                <a:cs typeface="Arial" pitchFamily="34" charset="0"/>
              </a:rPr>
              <a:t> Topic being covered / already covered :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lang="en-US" baseline="0" dirty="0" smtClean="0">
                <a:latin typeface="Arial" pitchFamily="34" charset="0"/>
                <a:cs typeface="Arial" pitchFamily="34" charset="0"/>
              </a:rPr>
              <a:t>Details of Assessment</a:t>
            </a:r>
            <a:r>
              <a:rPr lang="en-US" dirty="0" smtClean="0">
                <a:latin typeface="Arial" pitchFamily="34" charset="0"/>
                <a:cs typeface="Arial" pitchFamily="34" charset="0"/>
              </a:rPr>
              <a:t> of Targeted  Learning Outcome :</a:t>
            </a:r>
          </a:p>
        </p:txBody>
      </p:sp>
      <p:sp>
        <p:nvSpPr>
          <p:cNvPr id="5" name="TextBox 4"/>
          <p:cNvSpPr txBox="1"/>
          <p:nvPr/>
        </p:nvSpPr>
        <p:spPr>
          <a:xfrm>
            <a:off x="0" y="4246535"/>
            <a:ext cx="11902698" cy="2862322"/>
          </a:xfrm>
          <a:prstGeom prst="rect">
            <a:avLst/>
          </a:prstGeom>
          <a:noFill/>
        </p:spPr>
        <p:txBody>
          <a:bodyPr wrap="square" rtlCol="0">
            <a:spAutoFit/>
          </a:bodyPr>
          <a:lstStyle/>
          <a:p>
            <a:r>
              <a:rPr lang="en-US" b="1" dirty="0" smtClean="0"/>
              <a:t>Observations :</a:t>
            </a:r>
            <a:r>
              <a:rPr lang="en-US" dirty="0" smtClean="0"/>
              <a:t> students spontaneity and ability to communicate, catering to children with special needs, scrutiny of class works of the children questioned / others) whether the suggestions given have been followed by the teacher and to what extent,……………………. ………………………………………</a:t>
            </a:r>
          </a:p>
          <a:p>
            <a:r>
              <a:rPr lang="en-US" dirty="0" smtClean="0"/>
              <a:t>…………………………………………………………………………..........................................................................</a:t>
            </a:r>
          </a:p>
          <a:p>
            <a:r>
              <a:rPr lang="en-US" b="1" dirty="0" smtClean="0"/>
              <a:t>Suggestions :</a:t>
            </a:r>
            <a:r>
              <a:rPr lang="en-US" dirty="0" smtClean="0"/>
              <a:t> ( to be carried out) ……………………………………………………………………………………</a:t>
            </a:r>
          </a:p>
          <a:p>
            <a:r>
              <a:rPr lang="en-US" dirty="0" smtClean="0"/>
              <a:t>……………………………………………………………………………………………………………………………….</a:t>
            </a:r>
          </a:p>
          <a:p>
            <a:endParaRPr lang="en-US" dirty="0" smtClean="0"/>
          </a:p>
          <a:p>
            <a:r>
              <a:rPr lang="en-US" dirty="0" smtClean="0"/>
              <a:t>Name &amp; Signature of the DC/AC/PPL/HM/VP</a:t>
            </a:r>
          </a:p>
          <a:p>
            <a:r>
              <a:rPr lang="en-US" dirty="0" smtClean="0"/>
              <a:t>Date :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normAutofit/>
          </a:bodyPr>
          <a:lstStyle/>
          <a:p>
            <a:pPr algn="ctr"/>
            <a:r>
              <a:rPr lang="en-US" dirty="0" smtClean="0"/>
              <a:t>KENDRIYA </a:t>
            </a:r>
            <a:r>
              <a:rPr lang="en-US" dirty="0" err="1" smtClean="0"/>
              <a:t>vidyalaya</a:t>
            </a:r>
            <a:r>
              <a:rPr lang="en-US" dirty="0" smtClean="0"/>
              <a:t> </a:t>
            </a:r>
            <a:r>
              <a:rPr lang="en-US" dirty="0" err="1" smtClean="0"/>
              <a:t>sangathan</a:t>
            </a:r>
            <a:r>
              <a:rPr lang="en-US" dirty="0" smtClean="0"/>
              <a:t>    </a:t>
            </a:r>
            <a:r>
              <a:rPr lang="en-US" sz="1800" dirty="0" smtClean="0"/>
              <a:t>annexure -3</a:t>
            </a:r>
            <a:r>
              <a:rPr lang="en-US" dirty="0" smtClean="0"/>
              <a:t/>
            </a:r>
            <a:br>
              <a:rPr lang="en-US" dirty="0" smtClean="0"/>
            </a:br>
            <a:r>
              <a:rPr lang="en-US" sz="2000" dirty="0" smtClean="0"/>
              <a:t>class room observation cum monitoring tool </a:t>
            </a:r>
            <a:r>
              <a:rPr lang="en-US" sz="2000" dirty="0" smtClean="0"/>
              <a:t/>
            </a:r>
            <a:br>
              <a:rPr lang="en-US" sz="2000" dirty="0" smtClean="0"/>
            </a:br>
            <a:r>
              <a:rPr lang="en-US" sz="2000" b="1" u="sng" dirty="0" smtClean="0"/>
              <a:t>during panel supervision   </a:t>
            </a:r>
            <a:endParaRPr lang="en-US" b="1" u="sng" dirty="0"/>
          </a:p>
        </p:txBody>
      </p:sp>
      <p:sp>
        <p:nvSpPr>
          <p:cNvPr id="3" name="Content Placeholder 2"/>
          <p:cNvSpPr>
            <a:spLocks noGrp="1"/>
          </p:cNvSpPr>
          <p:nvPr>
            <p:ph idx="1"/>
          </p:nvPr>
        </p:nvSpPr>
        <p:spPr>
          <a:xfrm>
            <a:off x="0" y="1627322"/>
            <a:ext cx="12192000" cy="5021451"/>
          </a:xfrm>
        </p:spPr>
        <p:txBody>
          <a:bodyPr/>
          <a:lstStyle/>
          <a:p>
            <a:pPr marL="457200" indent="-457200">
              <a:buFont typeface="+mj-lt"/>
              <a:buAutoNum type="arabicPeriod"/>
            </a:pPr>
            <a:r>
              <a:rPr lang="en-US" sz="1600" dirty="0" smtClean="0">
                <a:solidFill>
                  <a:schemeClr val="tx1"/>
                </a:solidFill>
              </a:rPr>
              <a:t>Name of the Teacher &amp; Designation : ………………………………………………………………….……………….</a:t>
            </a:r>
          </a:p>
          <a:p>
            <a:pPr marL="457200" indent="-457200">
              <a:buFont typeface="+mj-lt"/>
              <a:buAutoNum type="arabicPeriod"/>
            </a:pPr>
            <a:r>
              <a:rPr lang="en-US" sz="1600" dirty="0" smtClean="0">
                <a:solidFill>
                  <a:schemeClr val="tx1"/>
                </a:solidFill>
              </a:rPr>
              <a:t>Class Observed &amp; Period : ………………………………………………………………………………………………….</a:t>
            </a:r>
          </a:p>
          <a:p>
            <a:pPr marL="457200" indent="-457200">
              <a:buFont typeface="+mj-lt"/>
              <a:buAutoNum type="arabicPeriod"/>
            </a:pPr>
            <a:r>
              <a:rPr lang="en-US" sz="1600" dirty="0" smtClean="0">
                <a:solidFill>
                  <a:schemeClr val="tx1"/>
                </a:solidFill>
              </a:rPr>
              <a:t>Students Strength …………… On Roll : …………… Present : …………… Absent : ……………….……………….</a:t>
            </a:r>
          </a:p>
          <a:p>
            <a:pPr marL="457200" indent="-457200">
              <a:buFont typeface="+mj-lt"/>
              <a:buAutoNum type="arabicPeriod"/>
            </a:pPr>
            <a:r>
              <a:rPr lang="en-US" sz="1600" dirty="0" smtClean="0">
                <a:solidFill>
                  <a:schemeClr val="tx1"/>
                </a:solidFill>
              </a:rPr>
              <a:t>Subject and Topic being Covered : ……………………………………………………………….........…………….</a:t>
            </a:r>
          </a:p>
          <a:p>
            <a:pPr marL="457200" indent="-457200">
              <a:buFont typeface="+mj-lt"/>
              <a:buAutoNum type="arabicPeriod"/>
            </a:pPr>
            <a:r>
              <a:rPr lang="en-US" sz="1600" dirty="0" smtClean="0">
                <a:solidFill>
                  <a:schemeClr val="tx1"/>
                </a:solidFill>
              </a:rPr>
              <a:t>Regularity &amp; Quality of lesson planning ………………………………………………………………….……………….</a:t>
            </a:r>
          </a:p>
          <a:p>
            <a:pPr marL="457200" indent="-457200">
              <a:buFont typeface="+mj-lt"/>
              <a:buAutoNum type="arabicPeriod"/>
            </a:pPr>
            <a:r>
              <a:rPr lang="en-US" sz="1600" dirty="0" smtClean="0">
                <a:solidFill>
                  <a:schemeClr val="tx1"/>
                </a:solidFill>
              </a:rPr>
              <a:t>Relevance &amp; Effectiveness of ICT / TLM used …………………………………………………………..……………….</a:t>
            </a:r>
          </a:p>
          <a:p>
            <a:pPr marL="457200" indent="-457200">
              <a:buFont typeface="+mj-lt"/>
              <a:buAutoNum type="arabicPeriod"/>
            </a:pPr>
            <a:r>
              <a:rPr lang="en-US" sz="1600" dirty="0" smtClean="0">
                <a:solidFill>
                  <a:schemeClr val="tx1"/>
                </a:solidFill>
              </a:rPr>
              <a:t>Frequency &amp; Quality of Class Work / Home Work ……………………………………………………..……………….</a:t>
            </a:r>
          </a:p>
          <a:p>
            <a:pPr marL="457200" indent="-457200">
              <a:buFont typeface="+mj-lt"/>
              <a:buAutoNum type="arabicPeriod"/>
            </a:pPr>
            <a:r>
              <a:rPr lang="en-US" sz="1600" dirty="0" smtClean="0">
                <a:solidFill>
                  <a:schemeClr val="tx1"/>
                </a:solidFill>
              </a:rPr>
              <a:t>Frequency &amp; Quality of correction of CW/ HW ……………………………………………………………………….</a:t>
            </a:r>
          </a:p>
          <a:p>
            <a:pPr marL="457200" indent="-457200">
              <a:buFont typeface="+mj-lt"/>
              <a:buAutoNum type="arabicPeriod"/>
            </a:pPr>
            <a:r>
              <a:rPr lang="en-US" sz="1600" dirty="0" smtClean="0">
                <a:solidFill>
                  <a:schemeClr val="tx1"/>
                </a:solidFill>
              </a:rPr>
              <a:t>Has the teacher followed </a:t>
            </a:r>
            <a:r>
              <a:rPr lang="en-US" sz="1600" dirty="0" err="1" smtClean="0">
                <a:solidFill>
                  <a:schemeClr val="tx1"/>
                </a:solidFill>
              </a:rPr>
              <a:t>Interdiscilinary</a:t>
            </a:r>
            <a:r>
              <a:rPr lang="en-US" sz="1600" dirty="0" smtClean="0">
                <a:solidFill>
                  <a:schemeClr val="tx1"/>
                </a:solidFill>
              </a:rPr>
              <a:t> Approach ………………………………………………..……………….</a:t>
            </a:r>
          </a:p>
          <a:p>
            <a:pPr marL="457200" indent="-457200">
              <a:buFont typeface="+mj-lt"/>
              <a:buAutoNum type="arabicPeriod"/>
            </a:pPr>
            <a:r>
              <a:rPr lang="en-US" sz="1600" dirty="0" smtClean="0">
                <a:solidFill>
                  <a:schemeClr val="tx1"/>
                </a:solidFill>
              </a:rPr>
              <a:t>Is the teacher connecting the classroom teaching </a:t>
            </a:r>
            <a:r>
              <a:rPr lang="en-US" sz="1600" dirty="0" err="1" smtClean="0">
                <a:solidFill>
                  <a:schemeClr val="tx1"/>
                </a:solidFill>
              </a:rPr>
              <a:t>withreal</a:t>
            </a:r>
            <a:r>
              <a:rPr lang="en-US" sz="1600" dirty="0" smtClean="0">
                <a:solidFill>
                  <a:schemeClr val="tx1"/>
                </a:solidFill>
              </a:rPr>
              <a:t> life experiences? ………………..……………….</a:t>
            </a:r>
          </a:p>
          <a:p>
            <a:pPr marL="457200" indent="-457200">
              <a:buFont typeface="+mj-lt"/>
              <a:buAutoNum type="arabicPeriod"/>
            </a:pPr>
            <a:r>
              <a:rPr lang="en-US" sz="1600" dirty="0" smtClean="0">
                <a:solidFill>
                  <a:schemeClr val="tx1"/>
                </a:solidFill>
              </a:rPr>
              <a:t>Has the teacher included the academically challenged students in the teaching learning process :……………….</a:t>
            </a:r>
          </a:p>
          <a:p>
            <a:pPr marL="457200" indent="-457200">
              <a:buFont typeface="+mj-lt"/>
              <a:buAutoNum type="arabicPeriod"/>
            </a:pPr>
            <a:r>
              <a:rPr lang="en-US" sz="1600" dirty="0" smtClean="0">
                <a:solidFill>
                  <a:schemeClr val="tx1"/>
                </a:solidFill>
              </a:rPr>
              <a:t>Communicative Skills of teacher in Hindi &amp; English ……………………………………………………………………………….</a:t>
            </a:r>
          </a:p>
          <a:p>
            <a:pPr marL="457200" indent="-457200">
              <a:buFont typeface="+mj-lt"/>
              <a:buAutoNum type="arabicPeriod"/>
            </a:pPr>
            <a:r>
              <a:rPr lang="en-US" sz="1600" dirty="0" smtClean="0">
                <a:solidFill>
                  <a:schemeClr val="tx1"/>
                </a:solidFill>
              </a:rPr>
              <a:t>Effectiveness of </a:t>
            </a:r>
            <a:r>
              <a:rPr lang="en-US" sz="1600" dirty="0" err="1" smtClean="0">
                <a:solidFill>
                  <a:schemeClr val="tx1"/>
                </a:solidFill>
              </a:rPr>
              <a:t>summerization</a:t>
            </a:r>
            <a:r>
              <a:rPr lang="en-US" sz="1600" dirty="0" smtClean="0">
                <a:solidFill>
                  <a:schemeClr val="tx1"/>
                </a:solidFill>
              </a:rPr>
              <a:t> &amp; recapitulation to achieve the targeted learning outcomes …………………………</a:t>
            </a:r>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p:spPr>
        <p:txBody>
          <a:bodyPr>
            <a:normAutofit/>
          </a:bodyPr>
          <a:lstStyle/>
          <a:p>
            <a:pPr algn="ctr"/>
            <a:endParaRPr lang="en-US" dirty="0"/>
          </a:p>
        </p:txBody>
      </p:sp>
      <p:sp>
        <p:nvSpPr>
          <p:cNvPr id="3" name="Content Placeholder 2"/>
          <p:cNvSpPr>
            <a:spLocks noGrp="1"/>
          </p:cNvSpPr>
          <p:nvPr>
            <p:ph idx="1"/>
          </p:nvPr>
        </p:nvSpPr>
        <p:spPr>
          <a:xfrm>
            <a:off x="0" y="480448"/>
            <a:ext cx="12192000" cy="805912"/>
          </a:xfrm>
        </p:spPr>
        <p:txBody>
          <a:bodyPr/>
          <a:lstStyle/>
          <a:p>
            <a:pPr marL="457200" indent="-457200">
              <a:buNone/>
            </a:pPr>
            <a:r>
              <a:rPr lang="en-US" dirty="0" smtClean="0">
                <a:solidFill>
                  <a:schemeClr val="tx1"/>
                </a:solidFill>
              </a:rPr>
              <a:t>14. Status of Learning Achievements of students (May be based on previous topic already taught for classes I-VIII)</a:t>
            </a:r>
          </a:p>
          <a:p>
            <a:pPr marL="457200" indent="-457200">
              <a:buNone/>
            </a:pPr>
            <a:endParaRPr lang="en-US" dirty="0" smtClean="0"/>
          </a:p>
          <a:p>
            <a:pPr marL="457200" indent="-457200">
              <a:buFont typeface="+mj-lt"/>
              <a:buAutoNum type="arabicPeriod"/>
            </a:pPr>
            <a:endParaRPr lang="en-US" dirty="0"/>
          </a:p>
        </p:txBody>
      </p:sp>
      <p:graphicFrame>
        <p:nvGraphicFramePr>
          <p:cNvPr id="4" name="Table 3"/>
          <p:cNvGraphicFramePr>
            <a:graphicFrameLocks noGrp="1"/>
          </p:cNvGraphicFramePr>
          <p:nvPr/>
        </p:nvGraphicFramePr>
        <p:xfrm>
          <a:off x="4" y="1169117"/>
          <a:ext cx="12191996" cy="2602776"/>
        </p:xfrm>
        <a:graphic>
          <a:graphicData uri="http://schemas.openxmlformats.org/drawingml/2006/table">
            <a:tbl>
              <a:tblPr/>
              <a:tblGrid>
                <a:gridCol w="2665705"/>
                <a:gridCol w="2758699"/>
                <a:gridCol w="6767592"/>
              </a:tblGrid>
              <a:tr h="473703">
                <a:tc gridSpan="3">
                  <a:txBody>
                    <a:bodyPr/>
                    <a:lstStyle/>
                    <a:p>
                      <a:pPr marL="0" marR="0" algn="ctr">
                        <a:lnSpc>
                          <a:spcPct val="115000"/>
                        </a:lnSpc>
                        <a:spcBef>
                          <a:spcPts val="0"/>
                        </a:spcBef>
                        <a:spcAft>
                          <a:spcPts val="0"/>
                        </a:spcAft>
                      </a:pPr>
                      <a:r>
                        <a:rPr lang="en-US" sz="2400" kern="1200" dirty="0" smtClean="0">
                          <a:solidFill>
                            <a:schemeClr val="tx1"/>
                          </a:solidFill>
                          <a:latin typeface="Calibri"/>
                          <a:ea typeface="Calibri"/>
                          <a:cs typeface="Mangal"/>
                        </a:rPr>
                        <a:t>Based on Random Sampling (At least 10%)</a:t>
                      </a:r>
                      <a:endParaRPr lang="en-US" sz="2400" kern="1200" dirty="0">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443">
                <a:tc>
                  <a:txBody>
                    <a:bodyPr/>
                    <a:lstStyle/>
                    <a:p>
                      <a:pPr marL="0" marR="0" algn="ctr">
                        <a:lnSpc>
                          <a:spcPct val="115000"/>
                        </a:lnSpc>
                        <a:spcBef>
                          <a:spcPts val="0"/>
                        </a:spcBef>
                        <a:spcAft>
                          <a:spcPts val="0"/>
                        </a:spcAft>
                      </a:pPr>
                      <a:r>
                        <a:rPr lang="en-US" sz="2000" kern="1200" dirty="0" smtClean="0">
                          <a:solidFill>
                            <a:schemeClr val="tx1"/>
                          </a:solidFill>
                          <a:latin typeface="Calibri"/>
                          <a:ea typeface="Calibri"/>
                          <a:cs typeface="Mangal"/>
                        </a:rPr>
                        <a:t>Topic / Lesson</a:t>
                      </a:r>
                      <a:endParaRPr lang="en-US" sz="2000" kern="1200" dirty="0">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latin typeface="Calibri"/>
                          <a:ea typeface="Calibri"/>
                          <a:cs typeface="Mangal"/>
                        </a:rPr>
                        <a:t>Learning Outcomes</a:t>
                      </a:r>
                      <a:r>
                        <a:rPr lang="en-US" sz="2000" baseline="0" dirty="0" smtClean="0">
                          <a:latin typeface="Calibri"/>
                          <a:ea typeface="Calibri"/>
                          <a:cs typeface="Mangal"/>
                        </a:rPr>
                        <a:t> Tested</a:t>
                      </a: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Times New Roman"/>
                          <a:ea typeface="Calibri"/>
                          <a:cs typeface="Mangal"/>
                        </a:rPr>
                        <a:t>Status</a:t>
                      </a:r>
                      <a:r>
                        <a:rPr lang="en-US" sz="2400" baseline="0" dirty="0" smtClean="0">
                          <a:latin typeface="Times New Roman"/>
                          <a:ea typeface="Calibri"/>
                          <a:cs typeface="Mangal"/>
                        </a:rPr>
                        <a:t> of Learning Achievements following the sampling size stipulations</a:t>
                      </a:r>
                    </a:p>
                    <a:p>
                      <a:pPr marL="0" marR="0" algn="ctr">
                        <a:lnSpc>
                          <a:spcPct val="115000"/>
                        </a:lnSpc>
                        <a:spcBef>
                          <a:spcPts val="0"/>
                        </a:spcBef>
                        <a:spcAft>
                          <a:spcPts val="0"/>
                        </a:spcAft>
                      </a:pPr>
                      <a:r>
                        <a:rPr lang="en-US" sz="2400" baseline="0" dirty="0" smtClean="0">
                          <a:latin typeface="Times New Roman"/>
                          <a:ea typeface="Calibri"/>
                          <a:cs typeface="Mangal"/>
                        </a:rPr>
                        <a:t>(Need Improvement, Good, Very Good)</a:t>
                      </a:r>
                      <a:endParaRPr lang="en-US" sz="24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15">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15">
                <a:tc>
                  <a:txBody>
                    <a:bodyPr/>
                    <a:lstStyle/>
                    <a:p>
                      <a:pPr marL="0" marR="0">
                        <a:lnSpc>
                          <a:spcPct val="115000"/>
                        </a:lnSpc>
                        <a:spcBef>
                          <a:spcPts val="0"/>
                        </a:spcBef>
                        <a:spcAft>
                          <a:spcPts val="0"/>
                        </a:spcAft>
                      </a:pPr>
                      <a:endParaRPr lang="en-US" sz="2000" dirty="0">
                        <a:latin typeface="Times New Roman"/>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4045058"/>
            <a:ext cx="12192000" cy="2862322"/>
          </a:xfrm>
          <a:prstGeom prst="rect">
            <a:avLst/>
          </a:prstGeom>
          <a:noFill/>
        </p:spPr>
        <p:txBody>
          <a:bodyPr wrap="square" rtlCol="0">
            <a:spAutoFit/>
          </a:bodyPr>
          <a:lstStyle/>
          <a:p>
            <a:r>
              <a:rPr lang="en-US" dirty="0" smtClean="0"/>
              <a:t>15. Specific recommendations given to improve the teacher’s class room teaching …………..........................</a:t>
            </a:r>
          </a:p>
          <a:p>
            <a:r>
              <a:rPr lang="en-US" dirty="0" smtClean="0"/>
              <a:t>………………………………………………………………………………………………………………………………………..</a:t>
            </a:r>
          </a:p>
          <a:p>
            <a:endParaRPr lang="en-US" dirty="0" smtClean="0"/>
          </a:p>
          <a:p>
            <a:r>
              <a:rPr lang="en-US" dirty="0" smtClean="0"/>
              <a:t>16. Rating of teaching learning process (Outstanding /Very Good/Good Average)………………………………</a:t>
            </a:r>
          </a:p>
          <a:p>
            <a:r>
              <a:rPr lang="en-US" dirty="0" smtClean="0"/>
              <a:t>…………………………………………………………………………………………………………………………………………</a:t>
            </a:r>
          </a:p>
          <a:p>
            <a:endParaRPr lang="en-US" dirty="0" smtClean="0"/>
          </a:p>
          <a:p>
            <a:endParaRPr lang="en-US" dirty="0" smtClean="0"/>
          </a:p>
          <a:p>
            <a:r>
              <a:rPr lang="en-US" dirty="0" smtClean="0"/>
              <a:t>Signature &amp; Name of the teacher			Signature of Inspection Authority</a:t>
            </a:r>
          </a:p>
          <a:p>
            <a:r>
              <a:rPr lang="en-US" dirty="0" smtClean="0"/>
              <a:t>							Name : ……………………………..</a:t>
            </a:r>
          </a:p>
          <a:p>
            <a:r>
              <a:rPr lang="en-US" dirty="0" smtClean="0"/>
              <a:t>Date : …………….					Designation :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94" y="0"/>
            <a:ext cx="8534400" cy="1507067"/>
          </a:xfrm>
        </p:spPr>
        <p:txBody>
          <a:bodyPr/>
          <a:lstStyle/>
          <a:p>
            <a:endParaRPr lang="en-US" dirty="0"/>
          </a:p>
        </p:txBody>
      </p:sp>
      <p:sp>
        <p:nvSpPr>
          <p:cNvPr id="3" name="Content Placeholder 2"/>
          <p:cNvSpPr>
            <a:spLocks noGrp="1"/>
          </p:cNvSpPr>
          <p:nvPr>
            <p:ph idx="1"/>
          </p:nvPr>
        </p:nvSpPr>
        <p:spPr>
          <a:xfrm>
            <a:off x="888928" y="818866"/>
            <a:ext cx="8534400" cy="5297353"/>
          </a:xfrm>
        </p:spPr>
        <p:txBody>
          <a:bodyPr/>
          <a:lstStyle/>
          <a:p>
            <a:r>
              <a:rPr lang="en-US" dirty="0" smtClean="0">
                <a:solidFill>
                  <a:schemeClr val="tx1"/>
                </a:solidFill>
              </a:rPr>
              <a:t>P - </a:t>
            </a:r>
            <a:endParaRPr lang="en-US" dirty="0">
              <a:solidFill>
                <a:schemeClr val="tx1"/>
              </a:solidFill>
            </a:endParaRPr>
          </a:p>
        </p:txBody>
      </p:sp>
      <p:pic>
        <p:nvPicPr>
          <p:cNvPr id="4" name="Picture 3"/>
          <p:cNvPicPr>
            <a:picLocks noChangeAspect="1"/>
          </p:cNvPicPr>
          <p:nvPr/>
        </p:nvPicPr>
        <p:blipFill rotWithShape="1">
          <a:blip r:embed="rId2"/>
          <a:srcRect t="65821"/>
          <a:stretch/>
        </p:blipFill>
        <p:spPr>
          <a:xfrm>
            <a:off x="0" y="0"/>
            <a:ext cx="12192000" cy="6857999"/>
          </a:xfrm>
          <a:prstGeom prst="rect">
            <a:avLst/>
          </a:prstGeom>
        </p:spPr>
      </p:pic>
      <p:sp>
        <p:nvSpPr>
          <p:cNvPr id="5" name="TextBox 4"/>
          <p:cNvSpPr txBox="1"/>
          <p:nvPr/>
        </p:nvSpPr>
        <p:spPr>
          <a:xfrm>
            <a:off x="520700" y="406400"/>
            <a:ext cx="7048500" cy="584775"/>
          </a:xfrm>
          <a:prstGeom prst="rect">
            <a:avLst/>
          </a:prstGeom>
          <a:noFill/>
        </p:spPr>
        <p:txBody>
          <a:bodyPr wrap="square" rtlCol="0">
            <a:spAutoFit/>
          </a:bodyPr>
          <a:lstStyle/>
          <a:p>
            <a:r>
              <a:rPr lang="en-US" sz="3200" dirty="0" smtClean="0"/>
              <a:t>Back to Basics = P.R.A.C.T.I.C.E. </a:t>
            </a:r>
            <a:endParaRPr lang="en-US" sz="3200" dirty="0"/>
          </a:p>
        </p:txBody>
      </p:sp>
    </p:spTree>
    <p:extLst>
      <p:ext uri="{BB962C8B-B14F-4D97-AF65-F5344CB8AC3E}">
        <p14:creationId xmlns:p14="http://schemas.microsoft.com/office/powerpoint/2010/main" val="173385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507067"/>
          </a:xfrm>
        </p:spPr>
        <p:txBody>
          <a:bodyPr>
            <a:noAutofit/>
          </a:bodyPr>
          <a:lstStyle/>
          <a:p>
            <a:pPr algn="ctr"/>
            <a:r>
              <a:rPr lang="en-US" sz="6600" b="1" dirty="0" smtClean="0"/>
              <a:t>SLATE</a:t>
            </a:r>
            <a:r>
              <a:rPr lang="en-US" b="1" dirty="0" smtClean="0"/>
              <a:t/>
            </a:r>
            <a:br>
              <a:rPr lang="en-US" b="1" dirty="0" smtClean="0"/>
            </a:br>
            <a:r>
              <a:rPr lang="en-US" sz="2800" b="1" dirty="0" smtClean="0"/>
              <a:t>(Student  Learning Attainment and Teachers Effectiveness) </a:t>
            </a:r>
            <a:endParaRPr lang="en-US" dirty="0"/>
          </a:p>
        </p:txBody>
      </p:sp>
      <p:sp>
        <p:nvSpPr>
          <p:cNvPr id="4" name="Content Placeholder 2"/>
          <p:cNvSpPr txBox="1">
            <a:spLocks/>
          </p:cNvSpPr>
          <p:nvPr/>
        </p:nvSpPr>
        <p:spPr>
          <a:xfrm>
            <a:off x="0" y="1844297"/>
            <a:ext cx="12192000" cy="4870401"/>
          </a:xfrm>
          <a:prstGeom prst="rect">
            <a:avLst/>
          </a:prstGeom>
        </p:spPr>
        <p:txBody>
          <a:bodyPr>
            <a:normAutofit/>
          </a:bodyPr>
          <a:lstStyle/>
          <a:p>
            <a:pPr marL="571500" indent="-571500">
              <a:buFont typeface="Arial" panose="020B0604020202020204" pitchFamily="34" charset="0"/>
              <a:buChar char="•"/>
            </a:pPr>
            <a:r>
              <a:rPr lang="en-US" sz="3600" dirty="0" smtClean="0"/>
              <a:t>Conducted </a:t>
            </a:r>
            <a:r>
              <a:rPr lang="en-US" sz="3600" dirty="0"/>
              <a:t>by </a:t>
            </a:r>
            <a:r>
              <a:rPr lang="en-US" sz="3600" dirty="0" smtClean="0"/>
              <a:t>KVS HQ through an </a:t>
            </a:r>
            <a:r>
              <a:rPr lang="en-US" sz="3600" dirty="0"/>
              <a:t>independent  agency</a:t>
            </a:r>
          </a:p>
          <a:p>
            <a:pPr marL="571500" indent="-571500">
              <a:buFont typeface="Arial" panose="020B0604020202020204" pitchFamily="34" charset="0"/>
              <a:buChar char="•"/>
            </a:pPr>
            <a:r>
              <a:rPr lang="en-US" sz="3600" dirty="0" smtClean="0"/>
              <a:t>Learning </a:t>
            </a:r>
            <a:r>
              <a:rPr lang="en-US" sz="3600" dirty="0"/>
              <a:t>outcome test </a:t>
            </a:r>
            <a:endParaRPr lang="en-US" sz="3600" dirty="0" smtClean="0"/>
          </a:p>
          <a:p>
            <a:pPr marL="571500" indent="-571500">
              <a:buFont typeface="Arial" panose="020B0604020202020204" pitchFamily="34" charset="0"/>
              <a:buChar char="•"/>
            </a:pPr>
            <a:r>
              <a:rPr lang="en-US" sz="3600" dirty="0" smtClean="0"/>
              <a:t>Subject areas &amp; pattern of questions –</a:t>
            </a:r>
          </a:p>
          <a:p>
            <a:r>
              <a:rPr lang="en-US" sz="3600" dirty="0"/>
              <a:t>	</a:t>
            </a:r>
            <a:r>
              <a:rPr lang="en-US" sz="2800" dirty="0"/>
              <a:t>Class I-III    </a:t>
            </a:r>
            <a:r>
              <a:rPr lang="en-US" sz="2800" dirty="0" smtClean="0"/>
              <a:t>		- </a:t>
            </a:r>
            <a:r>
              <a:rPr lang="en-US" sz="2800" dirty="0"/>
              <a:t>Hindi , English, </a:t>
            </a:r>
            <a:r>
              <a:rPr lang="en-US" sz="2800" dirty="0" err="1"/>
              <a:t>Maths</a:t>
            </a:r>
            <a:r>
              <a:rPr lang="en-US" sz="2800" dirty="0"/>
              <a:t> </a:t>
            </a:r>
            <a:r>
              <a:rPr lang="en-US" sz="2800" dirty="0" smtClean="0"/>
              <a:t>		(</a:t>
            </a:r>
            <a:r>
              <a:rPr lang="en-US" sz="2800" dirty="0"/>
              <a:t>50 MCQs</a:t>
            </a:r>
            <a:r>
              <a:rPr lang="en-US" sz="2800" dirty="0" smtClean="0"/>
              <a:t>)</a:t>
            </a:r>
          </a:p>
          <a:p>
            <a:endParaRPr lang="en-US" sz="2800" dirty="0"/>
          </a:p>
          <a:p>
            <a:r>
              <a:rPr lang="en-US" sz="2800" dirty="0"/>
              <a:t>	Class </a:t>
            </a:r>
            <a:r>
              <a:rPr lang="en-US" sz="2800" dirty="0" smtClean="0"/>
              <a:t>IV-V 		- </a:t>
            </a:r>
            <a:r>
              <a:rPr lang="en-US" sz="2800" dirty="0"/>
              <a:t>Hindi, English, </a:t>
            </a:r>
            <a:r>
              <a:rPr lang="en-US" sz="2800" dirty="0" err="1"/>
              <a:t>Maths</a:t>
            </a:r>
            <a:r>
              <a:rPr lang="en-US" sz="2800" dirty="0"/>
              <a:t>, EVS </a:t>
            </a:r>
            <a:r>
              <a:rPr lang="en-US" sz="2800" dirty="0" smtClean="0"/>
              <a:t>		(</a:t>
            </a:r>
            <a:r>
              <a:rPr lang="en-US" sz="2800" dirty="0"/>
              <a:t>60 MCQs</a:t>
            </a:r>
            <a:r>
              <a:rPr lang="en-US" sz="2800" dirty="0" smtClean="0"/>
              <a:t>)</a:t>
            </a:r>
          </a:p>
          <a:p>
            <a:endParaRPr lang="en-US" sz="2800" dirty="0"/>
          </a:p>
          <a:p>
            <a:r>
              <a:rPr lang="en-US" sz="2800" dirty="0"/>
              <a:t>	Class VI-VIII </a:t>
            </a:r>
            <a:r>
              <a:rPr lang="en-US" sz="2800" dirty="0" smtClean="0"/>
              <a:t>	- Hindi, English</a:t>
            </a:r>
            <a:r>
              <a:rPr lang="en-US" sz="2800" dirty="0"/>
              <a:t>, </a:t>
            </a:r>
            <a:r>
              <a:rPr lang="en-US" sz="2800" dirty="0" err="1"/>
              <a:t>Maths</a:t>
            </a:r>
            <a:r>
              <a:rPr lang="en-US" sz="2800" dirty="0" smtClean="0"/>
              <a:t>,, </a:t>
            </a:r>
            <a:r>
              <a:rPr lang="en-US" sz="2800" dirty="0" err="1"/>
              <a:t>Sci</a:t>
            </a:r>
            <a:r>
              <a:rPr lang="en-US" sz="2800" dirty="0"/>
              <a:t>, SST </a:t>
            </a:r>
            <a:r>
              <a:rPr lang="en-US" sz="2800" dirty="0" smtClean="0"/>
              <a:t>	(</a:t>
            </a:r>
            <a:r>
              <a:rPr lang="en-US" sz="2800" dirty="0"/>
              <a:t>80 MCQs)</a:t>
            </a:r>
          </a:p>
          <a:p>
            <a:pPr>
              <a:buFont typeface="Arial" pitchFamily="34" charset="0"/>
              <a:buChar char="•"/>
            </a:pPr>
            <a:endParaRPr lang="en-US" sz="4400" dirty="0"/>
          </a:p>
          <a:p>
            <a:pPr>
              <a:buFont typeface="Arial" pitchFamily="34" charset="0"/>
              <a:buChar char="•"/>
            </a:pPr>
            <a:endParaRPr lang="en-US" sz="3600" dirty="0" smtClean="0"/>
          </a:p>
          <a:p>
            <a:pPr marL="742950" marR="0" lvl="0" indent="-742950" algn="just" defTabSz="457200" rtl="0" eaLnBrk="1" fontAlgn="auto" latinLnBrk="0" hangingPunct="1">
              <a:lnSpc>
                <a:spcPct val="100000"/>
              </a:lnSpc>
              <a:spcBef>
                <a:spcPct val="20000"/>
              </a:spcBef>
              <a:spcAft>
                <a:spcPts val="600"/>
              </a:spcAft>
              <a:buClr>
                <a:schemeClr val="tx1"/>
              </a:buClr>
              <a:buSzPct val="80000"/>
              <a:buFont typeface="Arial" pitchFamily="34" charset="0"/>
              <a:buChar char="•"/>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70628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2" y="-313268"/>
            <a:ext cx="8534400" cy="1507067"/>
          </a:xfrm>
        </p:spPr>
        <p:txBody>
          <a:bodyPr/>
          <a:lstStyle/>
          <a:p>
            <a:endParaRPr lang="en-US" dirty="0"/>
          </a:p>
        </p:txBody>
      </p:sp>
      <p:sp>
        <p:nvSpPr>
          <p:cNvPr id="3" name="Content Placeholder 2"/>
          <p:cNvSpPr>
            <a:spLocks noGrp="1"/>
          </p:cNvSpPr>
          <p:nvPr>
            <p:ph idx="1"/>
          </p:nvPr>
        </p:nvSpPr>
        <p:spPr>
          <a:xfrm>
            <a:off x="0" y="838200"/>
            <a:ext cx="12103100" cy="5024967"/>
          </a:xfrm>
        </p:spPr>
        <p:txBody>
          <a:bodyPr>
            <a:normAutofit/>
          </a:bodyPr>
          <a:lstStyle/>
          <a:p>
            <a:r>
              <a:rPr lang="en-US" sz="3200" dirty="0" err="1" smtClean="0">
                <a:solidFill>
                  <a:schemeClr val="tx1"/>
                </a:solidFill>
              </a:rPr>
              <a:t>Kendriya</a:t>
            </a:r>
            <a:r>
              <a:rPr lang="en-US" sz="3200" dirty="0" smtClean="0">
                <a:solidFill>
                  <a:schemeClr val="tx1"/>
                </a:solidFill>
              </a:rPr>
              <a:t> </a:t>
            </a:r>
            <a:r>
              <a:rPr lang="en-US" sz="3200" dirty="0" err="1" smtClean="0">
                <a:solidFill>
                  <a:schemeClr val="tx1"/>
                </a:solidFill>
              </a:rPr>
              <a:t>Vidyalaya</a:t>
            </a:r>
            <a:r>
              <a:rPr lang="en-US" sz="3200" dirty="0" smtClean="0">
                <a:solidFill>
                  <a:schemeClr val="tx1"/>
                </a:solidFill>
              </a:rPr>
              <a:t> </a:t>
            </a:r>
            <a:r>
              <a:rPr lang="en-US" sz="3200" dirty="0" err="1" smtClean="0">
                <a:solidFill>
                  <a:schemeClr val="tx1"/>
                </a:solidFill>
              </a:rPr>
              <a:t>Sangathan</a:t>
            </a:r>
            <a:r>
              <a:rPr lang="en-US" sz="3200" dirty="0" smtClean="0">
                <a:solidFill>
                  <a:schemeClr val="tx1"/>
                </a:solidFill>
              </a:rPr>
              <a:t> has provided class wise and subject wise support material for teachers.</a:t>
            </a:r>
          </a:p>
          <a:p>
            <a:r>
              <a:rPr lang="en-US" sz="3200" dirty="0" smtClean="0">
                <a:solidFill>
                  <a:schemeClr val="tx1"/>
                </a:solidFill>
              </a:rPr>
              <a:t>It has sample activity cards/worksheets for use in the classrooms in addition to text book and other learning tools.</a:t>
            </a:r>
          </a:p>
          <a:p>
            <a:r>
              <a:rPr lang="en-US" sz="3200" dirty="0" smtClean="0">
                <a:solidFill>
                  <a:schemeClr val="tx1"/>
                </a:solidFill>
              </a:rPr>
              <a:t>The worksheets contain a short test item to assess the learning outcome.</a:t>
            </a:r>
          </a:p>
          <a:p>
            <a:r>
              <a:rPr lang="en-US" sz="3200" dirty="0" smtClean="0">
                <a:solidFill>
                  <a:schemeClr val="tx1"/>
                </a:solidFill>
              </a:rPr>
              <a:t> After </a:t>
            </a:r>
            <a:r>
              <a:rPr lang="en-US" sz="3200" dirty="0">
                <a:solidFill>
                  <a:schemeClr val="tx1"/>
                </a:solidFill>
              </a:rPr>
              <a:t>completion of every three cards </a:t>
            </a:r>
            <a:r>
              <a:rPr lang="en-US" sz="3200" dirty="0" smtClean="0">
                <a:solidFill>
                  <a:schemeClr val="tx1"/>
                </a:solidFill>
              </a:rPr>
              <a:t>there is a Learners </a:t>
            </a:r>
            <a:r>
              <a:rPr lang="en-US" sz="3200" dirty="0">
                <a:solidFill>
                  <a:schemeClr val="tx1"/>
                </a:solidFill>
              </a:rPr>
              <a:t>A</a:t>
            </a:r>
            <a:r>
              <a:rPr lang="en-US" sz="3200" dirty="0" smtClean="0">
                <a:solidFill>
                  <a:schemeClr val="tx1"/>
                </a:solidFill>
              </a:rPr>
              <a:t>chievement Test (LAT) card. </a:t>
            </a:r>
            <a:endParaRPr lang="en-US" sz="3200" dirty="0">
              <a:solidFill>
                <a:schemeClr val="tx1"/>
              </a:solidFill>
            </a:endParaRPr>
          </a:p>
        </p:txBody>
      </p:sp>
    </p:spTree>
    <p:extLst>
      <p:ext uri="{BB962C8B-B14F-4D97-AF65-F5344CB8AC3E}">
        <p14:creationId xmlns:p14="http://schemas.microsoft.com/office/powerpoint/2010/main" val="3061711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dministrator\Documents\Thank.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1621631"/>
            <a:ext cx="8864600" cy="414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57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15" y="65458"/>
            <a:ext cx="11312170" cy="630578"/>
          </a:xfrm>
        </p:spPr>
        <p:txBody>
          <a:bodyPr>
            <a:noAutofit/>
          </a:bodyPr>
          <a:lstStyle/>
          <a:p>
            <a:r>
              <a:rPr lang="en-US" cap="none" dirty="0"/>
              <a:t>W</a:t>
            </a:r>
            <a:r>
              <a:rPr lang="en-US" cap="none" dirty="0" smtClean="0"/>
              <a:t>hat we frequently observe?</a:t>
            </a:r>
            <a:endParaRPr lang="en-US" cap="none" dirty="0"/>
          </a:p>
        </p:txBody>
      </p:sp>
      <p:sp>
        <p:nvSpPr>
          <p:cNvPr id="3" name="Content Placeholder 2"/>
          <p:cNvSpPr>
            <a:spLocks noGrp="1"/>
          </p:cNvSpPr>
          <p:nvPr>
            <p:ph idx="1"/>
          </p:nvPr>
        </p:nvSpPr>
        <p:spPr>
          <a:xfrm>
            <a:off x="0" y="696036"/>
            <a:ext cx="12192000" cy="6414448"/>
          </a:xfrm>
        </p:spPr>
        <p:txBody>
          <a:bodyPr>
            <a:normAutofit fontScale="55000" lnSpcReduction="20000"/>
          </a:bodyPr>
          <a:lstStyle/>
          <a:p>
            <a:pPr marL="742950" indent="-742950" algn="just">
              <a:buFont typeface="+mj-lt"/>
              <a:buAutoNum type="alphaLcParenR"/>
            </a:pPr>
            <a:r>
              <a:rPr lang="en-US" sz="4000" b="1" u="sng" dirty="0" smtClean="0">
                <a:solidFill>
                  <a:schemeClr val="tx1"/>
                </a:solidFill>
              </a:rPr>
              <a:t>In a hurry to complete the chapter / meet deadlines of syllabus completion</a:t>
            </a:r>
          </a:p>
          <a:p>
            <a:pPr lvl="1" algn="just"/>
            <a:r>
              <a:rPr lang="en-US" sz="3800" dirty="0" smtClean="0">
                <a:solidFill>
                  <a:schemeClr val="tx1"/>
                </a:solidFill>
              </a:rPr>
              <a:t>the teacher  discourages </a:t>
            </a:r>
            <a:r>
              <a:rPr lang="en-US" sz="3800" dirty="0">
                <a:solidFill>
                  <a:schemeClr val="tx1"/>
                </a:solidFill>
              </a:rPr>
              <a:t>to ask questions. </a:t>
            </a:r>
            <a:endParaRPr lang="en-US" sz="3800" dirty="0" smtClean="0">
              <a:solidFill>
                <a:schemeClr val="tx1"/>
              </a:solidFill>
            </a:endParaRPr>
          </a:p>
          <a:p>
            <a:pPr lvl="1" algn="just"/>
            <a:r>
              <a:rPr lang="en-US" sz="3800" dirty="0">
                <a:solidFill>
                  <a:schemeClr val="tx1"/>
                </a:solidFill>
              </a:rPr>
              <a:t>Teachers assume often and hardly verify whether a concept is understood or a skill is mastered by ail the students. </a:t>
            </a:r>
          </a:p>
          <a:p>
            <a:pPr lvl="1" algn="just"/>
            <a:r>
              <a:rPr lang="en-US" sz="3800" dirty="0" smtClean="0">
                <a:solidFill>
                  <a:schemeClr val="tx1"/>
                </a:solidFill>
              </a:rPr>
              <a:t>Very less to nil interconnectivity between subjects and relating textual matter with real life situations.</a:t>
            </a:r>
          </a:p>
          <a:p>
            <a:pPr lvl="1" algn="just"/>
            <a:r>
              <a:rPr lang="en-US" sz="3800" dirty="0" smtClean="0">
                <a:solidFill>
                  <a:schemeClr val="tx1"/>
                </a:solidFill>
              </a:rPr>
              <a:t>Principles </a:t>
            </a:r>
            <a:r>
              <a:rPr lang="en-US" sz="3800" dirty="0">
                <a:solidFill>
                  <a:schemeClr val="tx1"/>
                </a:solidFill>
              </a:rPr>
              <a:t>which could be practically </a:t>
            </a:r>
            <a:r>
              <a:rPr lang="en-US" sz="3800" dirty="0" smtClean="0">
                <a:solidFill>
                  <a:schemeClr val="tx1"/>
                </a:solidFill>
              </a:rPr>
              <a:t>demonstrated </a:t>
            </a:r>
            <a:r>
              <a:rPr lang="en-US" sz="3800" dirty="0">
                <a:solidFill>
                  <a:schemeClr val="tx1"/>
                </a:solidFill>
              </a:rPr>
              <a:t>are taught through lecture method only. </a:t>
            </a:r>
            <a:endParaRPr lang="en-US" sz="3800" dirty="0" smtClean="0">
              <a:solidFill>
                <a:schemeClr val="tx1"/>
              </a:solidFill>
            </a:endParaRPr>
          </a:p>
          <a:p>
            <a:pPr lvl="1" algn="just"/>
            <a:r>
              <a:rPr lang="en-US" sz="3600" dirty="0" smtClean="0">
                <a:solidFill>
                  <a:schemeClr val="tx1"/>
                </a:solidFill>
              </a:rPr>
              <a:t>Less use of time </a:t>
            </a:r>
            <a:r>
              <a:rPr lang="en-US" sz="3600" dirty="0">
                <a:solidFill>
                  <a:schemeClr val="tx1"/>
                </a:solidFill>
              </a:rPr>
              <a:t>tested study techniques like Recitation, Dictation, Dramatization, Role Play, Story- Telling, Mental Math, etc</a:t>
            </a:r>
            <a:r>
              <a:rPr lang="en-US" sz="3600" dirty="0" smtClean="0">
                <a:solidFill>
                  <a:schemeClr val="tx1"/>
                </a:solidFill>
              </a:rPr>
              <a:t>.</a:t>
            </a:r>
            <a:endParaRPr lang="en-US" sz="3800" dirty="0">
              <a:solidFill>
                <a:schemeClr val="tx1"/>
              </a:solidFill>
            </a:endParaRPr>
          </a:p>
          <a:p>
            <a:pPr marL="742950" indent="-742950" algn="just">
              <a:buFont typeface="+mj-lt"/>
              <a:buAutoNum type="alphaLcParenR"/>
            </a:pPr>
            <a:r>
              <a:rPr lang="en-US" sz="4000" b="1" u="sng" dirty="0" smtClean="0">
                <a:solidFill>
                  <a:schemeClr val="tx1"/>
                </a:solidFill>
              </a:rPr>
              <a:t>A </a:t>
            </a:r>
            <a:r>
              <a:rPr lang="en-US" sz="4000" b="1" u="sng" dirty="0">
                <a:solidFill>
                  <a:schemeClr val="tx1"/>
                </a:solidFill>
              </a:rPr>
              <a:t>good number of students answer a question without even </a:t>
            </a:r>
            <a:r>
              <a:rPr lang="en-US" sz="4000" b="1" u="sng" dirty="0" smtClean="0">
                <a:solidFill>
                  <a:schemeClr val="tx1"/>
                </a:solidFill>
              </a:rPr>
              <a:t>understanding </a:t>
            </a:r>
          </a:p>
          <a:p>
            <a:pPr marL="0" indent="0" algn="just">
              <a:buNone/>
            </a:pPr>
            <a:r>
              <a:rPr lang="en-US" sz="4000" b="1" dirty="0" smtClean="0">
                <a:solidFill>
                  <a:schemeClr val="tx1"/>
                </a:solidFill>
              </a:rPr>
              <a:t>	    </a:t>
            </a:r>
            <a:r>
              <a:rPr lang="en-US" sz="4000" b="1" u="sng" dirty="0" smtClean="0">
                <a:solidFill>
                  <a:schemeClr val="tx1"/>
                </a:solidFill>
              </a:rPr>
              <a:t>Most of them answer in one way only. </a:t>
            </a:r>
          </a:p>
          <a:p>
            <a:pPr marL="742950" indent="-742950" algn="just">
              <a:buAutoNum type="alphaLcParenR" startAt="3"/>
            </a:pPr>
            <a:r>
              <a:rPr lang="en-US" sz="4000" b="1" u="sng" dirty="0" smtClean="0">
                <a:solidFill>
                  <a:schemeClr val="tx1"/>
                </a:solidFill>
              </a:rPr>
              <a:t>Over </a:t>
            </a:r>
            <a:r>
              <a:rPr lang="en-US" sz="4000" b="1" u="sng" dirty="0">
                <a:solidFill>
                  <a:schemeClr val="tx1"/>
                </a:solidFill>
              </a:rPr>
              <a:t>involvement of parents in the learning </a:t>
            </a:r>
            <a:r>
              <a:rPr lang="en-US" sz="4000" b="1" u="sng" dirty="0" smtClean="0">
                <a:solidFill>
                  <a:schemeClr val="tx1"/>
                </a:solidFill>
              </a:rPr>
              <a:t>process </a:t>
            </a:r>
            <a:r>
              <a:rPr lang="en-US" sz="4000" dirty="0" smtClean="0">
                <a:solidFill>
                  <a:schemeClr val="tx1"/>
                </a:solidFill>
              </a:rPr>
              <a:t>(Ex. proxy home work, project </a:t>
            </a:r>
          </a:p>
          <a:p>
            <a:pPr marL="0" indent="0" algn="just">
              <a:buNone/>
            </a:pPr>
            <a:r>
              <a:rPr lang="en-US" sz="4000" dirty="0">
                <a:solidFill>
                  <a:schemeClr val="tx1"/>
                </a:solidFill>
              </a:rPr>
              <a:t>	</a:t>
            </a:r>
            <a:r>
              <a:rPr lang="en-US" sz="4000" dirty="0" smtClean="0">
                <a:solidFill>
                  <a:schemeClr val="tx1"/>
                </a:solidFill>
              </a:rPr>
              <a:t>    work, etc.) </a:t>
            </a:r>
            <a:r>
              <a:rPr lang="en-US" sz="4000" dirty="0">
                <a:solidFill>
                  <a:schemeClr val="tx1"/>
                </a:solidFill>
              </a:rPr>
              <a:t>inhibits the </a:t>
            </a:r>
            <a:r>
              <a:rPr lang="en-US" sz="4000" dirty="0" smtClean="0">
                <a:solidFill>
                  <a:schemeClr val="tx1"/>
                </a:solidFill>
              </a:rPr>
              <a:t>opportunity </a:t>
            </a:r>
            <a:r>
              <a:rPr lang="en-US" sz="4000" dirty="0">
                <a:solidFill>
                  <a:schemeClr val="tx1"/>
                </a:solidFill>
              </a:rPr>
              <a:t>for children lo learn from </a:t>
            </a:r>
            <a:r>
              <a:rPr lang="en-US" sz="4000" dirty="0" smtClean="0">
                <a:solidFill>
                  <a:schemeClr val="tx1"/>
                </a:solidFill>
              </a:rPr>
              <a:t>their errors</a:t>
            </a:r>
            <a:r>
              <a:rPr lang="en-US" sz="4000" dirty="0">
                <a:solidFill>
                  <a:schemeClr val="tx1"/>
                </a:solidFill>
              </a:rPr>
              <a:t>. </a:t>
            </a:r>
            <a:endParaRPr lang="en-US" sz="4000" dirty="0" smtClean="0">
              <a:solidFill>
                <a:schemeClr val="tx1"/>
              </a:solidFill>
            </a:endParaRPr>
          </a:p>
        </p:txBody>
      </p:sp>
    </p:spTree>
    <p:extLst>
      <p:ext uri="{BB962C8B-B14F-4D97-AF65-F5344CB8AC3E}">
        <p14:creationId xmlns:p14="http://schemas.microsoft.com/office/powerpoint/2010/main" val="1071896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818865" y="535507"/>
            <a:ext cx="8843749" cy="4524315"/>
          </a:xfrm>
          <a:prstGeom prst="rect">
            <a:avLst/>
          </a:prstGeom>
        </p:spPr>
        <p:txBody>
          <a:bodyPr wrap="square">
            <a:spAutoFit/>
          </a:bodyPr>
          <a:lstStyle/>
          <a:p>
            <a:r>
              <a:rPr lang="en-US" sz="3200" b="1" u="sng" dirty="0" smtClean="0"/>
              <a:t>KVS </a:t>
            </a:r>
            <a:r>
              <a:rPr lang="en-US" sz="3200" b="1" u="sng" dirty="0"/>
              <a:t>noted deficiencies in </a:t>
            </a:r>
            <a:r>
              <a:rPr lang="en-US" sz="3200" b="1" u="sng" dirty="0" smtClean="0"/>
              <a:t>the learning progress </a:t>
            </a:r>
            <a:r>
              <a:rPr lang="en-US" sz="3200" b="1" u="sng" dirty="0"/>
              <a:t>of students -</a:t>
            </a:r>
            <a:endParaRPr lang="en-US" sz="3200" b="1" u="sng" dirty="0" smtClean="0"/>
          </a:p>
          <a:p>
            <a:endParaRPr lang="en-US" sz="3200" dirty="0"/>
          </a:p>
          <a:p>
            <a:pPr>
              <a:lnSpc>
                <a:spcPct val="150000"/>
              </a:lnSpc>
            </a:pPr>
            <a:r>
              <a:rPr lang="en-US" sz="3200" dirty="0"/>
              <a:t>	- Unable to read fluently with speed</a:t>
            </a:r>
          </a:p>
          <a:p>
            <a:pPr>
              <a:lnSpc>
                <a:spcPct val="150000"/>
              </a:lnSpc>
            </a:pPr>
            <a:r>
              <a:rPr lang="en-US" sz="3200" dirty="0"/>
              <a:t>	- Errors in spelling &amp; Grammar</a:t>
            </a:r>
          </a:p>
          <a:p>
            <a:pPr>
              <a:lnSpc>
                <a:spcPct val="150000"/>
              </a:lnSpc>
            </a:pPr>
            <a:r>
              <a:rPr lang="en-US" sz="3200" dirty="0"/>
              <a:t>	- Lacking in skills of quick &amp; accurate </a:t>
            </a:r>
            <a:endParaRPr lang="en-US" sz="3200" dirty="0" smtClean="0"/>
          </a:p>
          <a:p>
            <a:pPr>
              <a:lnSpc>
                <a:spcPct val="150000"/>
              </a:lnSpc>
            </a:pPr>
            <a:r>
              <a:rPr lang="en-US" sz="3200" dirty="0"/>
              <a:t>	 </a:t>
            </a:r>
            <a:r>
              <a:rPr lang="en-US" sz="3200" dirty="0" smtClean="0"/>
              <a:t> mathematical operations.</a:t>
            </a:r>
            <a:endParaRPr lang="en-US" sz="3200" dirty="0"/>
          </a:p>
        </p:txBody>
      </p:sp>
    </p:spTree>
    <p:extLst>
      <p:ext uri="{BB962C8B-B14F-4D97-AF65-F5344CB8AC3E}">
        <p14:creationId xmlns:p14="http://schemas.microsoft.com/office/powerpoint/2010/main" val="93636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343179" cy="5257800"/>
          </a:xfrm>
        </p:spPr>
        <p:txBody>
          <a:bodyPr>
            <a:normAutofit/>
          </a:bodyPr>
          <a:lstStyle/>
          <a:p>
            <a:pPr marL="0" indent="0" algn="ctr">
              <a:buNone/>
            </a:pPr>
            <a:r>
              <a:rPr lang="en-US" sz="4800" b="1" u="sng" dirty="0" smtClean="0">
                <a:solidFill>
                  <a:schemeClr val="tx1"/>
                </a:solidFill>
              </a:rPr>
              <a:t>“</a:t>
            </a:r>
            <a:r>
              <a:rPr lang="en-US" sz="4800" b="1" u="sng" dirty="0">
                <a:solidFill>
                  <a:schemeClr val="tx1"/>
                </a:solidFill>
              </a:rPr>
              <a:t>Back to Basics : </a:t>
            </a:r>
            <a:r>
              <a:rPr lang="hi-IN" sz="4800" b="1" u="sng" dirty="0">
                <a:solidFill>
                  <a:schemeClr val="tx1"/>
                </a:solidFill>
              </a:rPr>
              <a:t>बुनियाद की ओर</a:t>
            </a:r>
            <a:r>
              <a:rPr lang="en-US" sz="4800" b="1" u="sng" dirty="0">
                <a:solidFill>
                  <a:schemeClr val="tx1"/>
                </a:solidFill>
              </a:rPr>
              <a:t>”</a:t>
            </a:r>
            <a:r>
              <a:rPr lang="hi-IN" sz="4800" b="1" u="sng" dirty="0">
                <a:solidFill>
                  <a:schemeClr val="tx1"/>
                </a:solidFill>
              </a:rPr>
              <a:t> </a:t>
            </a:r>
            <a:endParaRPr lang="en-US" sz="4800" b="1" u="sng" dirty="0">
              <a:solidFill>
                <a:schemeClr val="tx1"/>
              </a:solidFill>
            </a:endParaRPr>
          </a:p>
          <a:p>
            <a:endParaRPr lang="en-US" sz="3600" dirty="0" smtClean="0">
              <a:solidFill>
                <a:schemeClr val="tx1"/>
              </a:solidFill>
            </a:endParaRPr>
          </a:p>
          <a:p>
            <a:endParaRPr lang="en-US" sz="3600" dirty="0">
              <a:solidFill>
                <a:schemeClr val="tx1"/>
              </a:solidFill>
            </a:endParaRPr>
          </a:p>
          <a:p>
            <a:r>
              <a:rPr lang="en-US" sz="3600" dirty="0" smtClean="0">
                <a:solidFill>
                  <a:schemeClr val="tx1"/>
                </a:solidFill>
              </a:rPr>
              <a:t>KVS </a:t>
            </a:r>
            <a:r>
              <a:rPr lang="en-US" sz="3600" dirty="0">
                <a:solidFill>
                  <a:schemeClr val="tx1"/>
                </a:solidFill>
              </a:rPr>
              <a:t>has taken up ‘B2B’ Project to strengthen elementary education in </a:t>
            </a:r>
            <a:r>
              <a:rPr lang="en-US" sz="3600" dirty="0" err="1">
                <a:solidFill>
                  <a:schemeClr val="tx1"/>
                </a:solidFill>
              </a:rPr>
              <a:t>Kendriya</a:t>
            </a:r>
            <a:r>
              <a:rPr lang="en-US" sz="3600" dirty="0">
                <a:solidFill>
                  <a:schemeClr val="tx1"/>
                </a:solidFill>
              </a:rPr>
              <a:t> </a:t>
            </a:r>
            <a:r>
              <a:rPr lang="en-US" sz="3600" dirty="0" err="1">
                <a:solidFill>
                  <a:schemeClr val="tx1"/>
                </a:solidFill>
              </a:rPr>
              <a:t>Vidyalayas</a:t>
            </a:r>
            <a:endParaRPr lang="en-US" sz="3600" dirty="0">
              <a:solidFill>
                <a:schemeClr val="tx1"/>
              </a:solidFill>
            </a:endParaRPr>
          </a:p>
          <a:p>
            <a:pPr marL="0" indent="0">
              <a:buNone/>
            </a:pPr>
            <a:endParaRPr lang="en-US" dirty="0"/>
          </a:p>
        </p:txBody>
      </p:sp>
    </p:spTree>
    <p:extLst>
      <p:ext uri="{BB962C8B-B14F-4D97-AF65-F5344CB8AC3E}">
        <p14:creationId xmlns:p14="http://schemas.microsoft.com/office/powerpoint/2010/main" val="1886300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9" y="229231"/>
            <a:ext cx="8534400" cy="850269"/>
          </a:xfrm>
        </p:spPr>
        <p:txBody>
          <a:bodyPr>
            <a:normAutofit/>
          </a:bodyPr>
          <a:lstStyle/>
          <a:p>
            <a:r>
              <a:rPr lang="en-US" sz="4400" b="1" dirty="0" smtClean="0"/>
              <a:t>W</a:t>
            </a:r>
            <a:r>
              <a:rPr lang="en-US" sz="4400" b="1" cap="none" dirty="0" smtClean="0"/>
              <a:t>hy</a:t>
            </a:r>
            <a:r>
              <a:rPr lang="en-US" sz="4400" b="1" dirty="0" smtClean="0"/>
              <a:t> B</a:t>
            </a:r>
            <a:r>
              <a:rPr lang="en-US" sz="4400" b="1" cap="none" dirty="0" smtClean="0"/>
              <a:t>ack to</a:t>
            </a:r>
            <a:r>
              <a:rPr lang="en-US" sz="4400" b="1" dirty="0" smtClean="0"/>
              <a:t> B</a:t>
            </a:r>
            <a:r>
              <a:rPr lang="en-US" sz="4400" b="1" cap="none" dirty="0" smtClean="0"/>
              <a:t>asics</a:t>
            </a:r>
            <a:r>
              <a:rPr lang="en-US" sz="4400" b="1" dirty="0" smtClean="0"/>
              <a:t>?</a:t>
            </a:r>
            <a:endParaRPr lang="en-US" sz="4400" b="1" dirty="0"/>
          </a:p>
        </p:txBody>
      </p:sp>
      <p:sp>
        <p:nvSpPr>
          <p:cNvPr id="3" name="Content Placeholder 2"/>
          <p:cNvSpPr>
            <a:spLocks noGrp="1"/>
          </p:cNvSpPr>
          <p:nvPr>
            <p:ph idx="1"/>
          </p:nvPr>
        </p:nvSpPr>
        <p:spPr>
          <a:xfrm>
            <a:off x="520438" y="1378424"/>
            <a:ext cx="11475943" cy="5049672"/>
          </a:xfrm>
        </p:spPr>
        <p:txBody>
          <a:bodyPr>
            <a:normAutofit/>
          </a:bodyPr>
          <a:lstStyle/>
          <a:p>
            <a:r>
              <a:rPr lang="en-US" sz="2800" dirty="0" smtClean="0">
                <a:solidFill>
                  <a:schemeClr val="tx1"/>
                </a:solidFill>
              </a:rPr>
              <a:t>To ensure </a:t>
            </a:r>
            <a:r>
              <a:rPr lang="en-US" sz="2800" dirty="0" smtClean="0">
                <a:solidFill>
                  <a:schemeClr val="tx1"/>
                </a:solidFill>
              </a:rPr>
              <a:t>mastery over various competencies </a:t>
            </a:r>
            <a:r>
              <a:rPr lang="en-US" sz="2800" dirty="0" smtClean="0">
                <a:solidFill>
                  <a:schemeClr val="tx1"/>
                </a:solidFill>
              </a:rPr>
              <a:t>of all the students from Class I to </a:t>
            </a:r>
            <a:r>
              <a:rPr lang="en-US" sz="2800" dirty="0" smtClean="0">
                <a:solidFill>
                  <a:schemeClr val="tx1"/>
                </a:solidFill>
              </a:rPr>
              <a:t>VIII. </a:t>
            </a:r>
            <a:endParaRPr lang="en-US" sz="2800" dirty="0" smtClean="0">
              <a:solidFill>
                <a:schemeClr val="tx1"/>
              </a:solidFill>
            </a:endParaRPr>
          </a:p>
          <a:p>
            <a:r>
              <a:rPr lang="en-US" sz="2800" dirty="0" smtClean="0">
                <a:solidFill>
                  <a:schemeClr val="tx1"/>
                </a:solidFill>
              </a:rPr>
              <a:t>Sustained learning.</a:t>
            </a:r>
          </a:p>
          <a:p>
            <a:r>
              <a:rPr lang="en-US" sz="2800" dirty="0" smtClean="0">
                <a:solidFill>
                  <a:schemeClr val="tx1"/>
                </a:solidFill>
              </a:rPr>
              <a:t>To further define </a:t>
            </a:r>
            <a:endParaRPr lang="en-US" sz="2800" dirty="0" smtClean="0">
              <a:solidFill>
                <a:schemeClr val="tx1"/>
              </a:solidFill>
            </a:endParaRPr>
          </a:p>
          <a:p>
            <a:pPr marL="0" indent="0">
              <a:buNone/>
            </a:pPr>
            <a:r>
              <a:rPr lang="en-US" sz="2800" dirty="0">
                <a:solidFill>
                  <a:schemeClr val="tx1"/>
                </a:solidFill>
              </a:rPr>
              <a:t>	</a:t>
            </a:r>
            <a:r>
              <a:rPr lang="en-US" sz="2800" dirty="0" smtClean="0">
                <a:solidFill>
                  <a:schemeClr val="tx1"/>
                </a:solidFill>
              </a:rPr>
              <a:t>“</a:t>
            </a:r>
            <a:r>
              <a:rPr lang="en-US" sz="2800" dirty="0" smtClean="0">
                <a:solidFill>
                  <a:schemeClr val="tx1"/>
                </a:solidFill>
              </a:rPr>
              <a:t>Learning </a:t>
            </a:r>
            <a:r>
              <a:rPr lang="en-US" sz="2800" dirty="0" smtClean="0">
                <a:solidFill>
                  <a:schemeClr val="tx1"/>
                </a:solidFill>
              </a:rPr>
              <a:t>Indicators (LI) </a:t>
            </a:r>
          </a:p>
          <a:p>
            <a:pPr marL="0" indent="0">
              <a:buNone/>
            </a:pPr>
            <a:r>
              <a:rPr lang="en-US" sz="2800" dirty="0">
                <a:solidFill>
                  <a:schemeClr val="tx1"/>
                </a:solidFill>
              </a:rPr>
              <a:t>	</a:t>
            </a:r>
            <a:r>
              <a:rPr lang="en-US" sz="2800" dirty="0" smtClean="0">
                <a:solidFill>
                  <a:schemeClr val="tx1"/>
                </a:solidFill>
              </a:rPr>
              <a:t>			</a:t>
            </a:r>
            <a:r>
              <a:rPr lang="en-US" sz="2800" dirty="0" smtClean="0">
                <a:solidFill>
                  <a:schemeClr val="tx1"/>
                </a:solidFill>
              </a:rPr>
              <a:t>&amp; </a:t>
            </a:r>
          </a:p>
          <a:p>
            <a:pPr marL="0" indent="0">
              <a:buNone/>
            </a:pPr>
            <a:r>
              <a:rPr lang="en-US" sz="2800" dirty="0">
                <a:solidFill>
                  <a:schemeClr val="tx1"/>
                </a:solidFill>
              </a:rPr>
              <a:t>	</a:t>
            </a:r>
            <a:r>
              <a:rPr lang="en-US" sz="2800" dirty="0" smtClean="0">
                <a:solidFill>
                  <a:schemeClr val="tx1"/>
                </a:solidFill>
              </a:rPr>
              <a:t>Learning Outcomes (LO)”            as per NCERT.</a:t>
            </a:r>
            <a:endParaRPr lang="en-US" sz="2800" dirty="0" smtClean="0">
              <a:solidFill>
                <a:schemeClr val="tx1"/>
              </a:solidFill>
            </a:endParaRPr>
          </a:p>
          <a:p>
            <a:r>
              <a:rPr lang="en-US" sz="2800" dirty="0" smtClean="0">
                <a:solidFill>
                  <a:schemeClr val="tx1"/>
                </a:solidFill>
              </a:rPr>
              <a:t>To </a:t>
            </a:r>
            <a:r>
              <a:rPr lang="en-US" sz="2800" dirty="0" smtClean="0">
                <a:solidFill>
                  <a:schemeClr val="tx1"/>
                </a:solidFill>
              </a:rPr>
              <a:t>prepare the students to take part in test like PISA/NAS/SLATE etc.</a:t>
            </a:r>
          </a:p>
          <a:p>
            <a:endParaRPr lang="en-US" sz="2800" dirty="0">
              <a:solidFill>
                <a:schemeClr val="tx1"/>
              </a:solidFill>
            </a:endParaRPr>
          </a:p>
        </p:txBody>
      </p:sp>
    </p:spTree>
    <p:extLst>
      <p:ext uri="{BB962C8B-B14F-4D97-AF65-F5344CB8AC3E}">
        <p14:creationId xmlns:p14="http://schemas.microsoft.com/office/powerpoint/2010/main" val="4142961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51" y="0"/>
            <a:ext cx="10670725" cy="835294"/>
          </a:xfrm>
        </p:spPr>
        <p:txBody>
          <a:bodyPr>
            <a:normAutofit fontScale="90000"/>
          </a:bodyPr>
          <a:lstStyle/>
          <a:p>
            <a:r>
              <a:rPr lang="en-US" b="1" dirty="0" smtClean="0"/>
              <a:t>B2B : FOCUS areas &amp; teaching learning process</a:t>
            </a:r>
            <a:endParaRPr lang="en-US" b="1" dirty="0"/>
          </a:p>
        </p:txBody>
      </p:sp>
      <p:sp>
        <p:nvSpPr>
          <p:cNvPr id="4" name="Content Placeholder 3"/>
          <p:cNvSpPr>
            <a:spLocks noGrp="1"/>
          </p:cNvSpPr>
          <p:nvPr>
            <p:ph idx="1"/>
          </p:nvPr>
        </p:nvSpPr>
        <p:spPr>
          <a:xfrm>
            <a:off x="0" y="1064526"/>
            <a:ext cx="12192000" cy="5793474"/>
          </a:xfrm>
        </p:spPr>
        <p:txBody>
          <a:bodyPr>
            <a:normAutofit lnSpcReduction="10000"/>
          </a:bodyPr>
          <a:lstStyle/>
          <a:p>
            <a:r>
              <a:rPr lang="en-US" sz="2400" dirty="0">
                <a:solidFill>
                  <a:schemeClr val="tx1"/>
                </a:solidFill>
              </a:rPr>
              <a:t>Emphasis on practice rather than only teaching </a:t>
            </a:r>
          </a:p>
          <a:p>
            <a:r>
              <a:rPr lang="en-US" sz="2400" dirty="0">
                <a:solidFill>
                  <a:schemeClr val="tx1"/>
                </a:solidFill>
              </a:rPr>
              <a:t>Crossing the boundaries of textbooks</a:t>
            </a:r>
            <a:r>
              <a:rPr lang="en-US" sz="2400" dirty="0" smtClean="0">
                <a:solidFill>
                  <a:schemeClr val="tx1"/>
                </a:solidFill>
              </a:rPr>
              <a:t>.</a:t>
            </a:r>
          </a:p>
          <a:p>
            <a:r>
              <a:rPr lang="en-US" sz="2400" dirty="0" smtClean="0">
                <a:solidFill>
                  <a:schemeClr val="tx1"/>
                </a:solidFill>
              </a:rPr>
              <a:t>Due weightage to linguistic skills, promotion </a:t>
            </a:r>
            <a:r>
              <a:rPr lang="en-US" sz="2400" dirty="0">
                <a:solidFill>
                  <a:schemeClr val="tx1"/>
                </a:solidFill>
              </a:rPr>
              <a:t>of silent reading</a:t>
            </a:r>
          </a:p>
          <a:p>
            <a:r>
              <a:rPr lang="en-US" sz="2400" dirty="0" smtClean="0">
                <a:solidFill>
                  <a:schemeClr val="tx1"/>
                </a:solidFill>
              </a:rPr>
              <a:t>Promotion </a:t>
            </a:r>
            <a:r>
              <a:rPr lang="en-US" sz="2400" dirty="0">
                <a:solidFill>
                  <a:schemeClr val="tx1"/>
                </a:solidFill>
              </a:rPr>
              <a:t>of Experimentation, skills of Analysis, Communication, Comparison, Estimation etc. </a:t>
            </a:r>
          </a:p>
          <a:p>
            <a:r>
              <a:rPr lang="en-US" sz="2400" dirty="0" smtClean="0">
                <a:solidFill>
                  <a:schemeClr val="tx1"/>
                </a:solidFill>
              </a:rPr>
              <a:t>Encouraging originality in students and discouraging proxy in HW, project etc.</a:t>
            </a:r>
          </a:p>
          <a:p>
            <a:r>
              <a:rPr lang="en-US" sz="2400" dirty="0" smtClean="0">
                <a:solidFill>
                  <a:schemeClr val="tx1"/>
                </a:solidFill>
              </a:rPr>
              <a:t>Integration among different subjects and activities.</a:t>
            </a:r>
          </a:p>
          <a:p>
            <a:r>
              <a:rPr lang="en-US" sz="2400" dirty="0" smtClean="0">
                <a:solidFill>
                  <a:schemeClr val="tx1"/>
                </a:solidFill>
              </a:rPr>
              <a:t>Spiral approach in teaching.</a:t>
            </a:r>
          </a:p>
          <a:p>
            <a:r>
              <a:rPr lang="en-US" sz="2400" dirty="0" smtClean="0">
                <a:solidFill>
                  <a:schemeClr val="tx1"/>
                </a:solidFill>
              </a:rPr>
              <a:t>Co-scholastic skills ex. Visual &amp; Performing Art, Work Experience are extensively used for will be used for strengthening the scholastic skills.</a:t>
            </a:r>
          </a:p>
          <a:p>
            <a:r>
              <a:rPr lang="en-US" sz="2400" dirty="0">
                <a:solidFill>
                  <a:schemeClr val="tx1"/>
                </a:solidFill>
              </a:rPr>
              <a:t>Involvement of all the children rather than focusing on few bright students. </a:t>
            </a:r>
            <a:endParaRPr lang="en-US" sz="2400" dirty="0" smtClean="0">
              <a:solidFill>
                <a:schemeClr val="tx1"/>
              </a:solidFill>
            </a:endParaRPr>
          </a:p>
          <a:p>
            <a:r>
              <a:rPr lang="en-US" sz="2400" dirty="0">
                <a:solidFill>
                  <a:schemeClr val="tx1"/>
                </a:solidFill>
              </a:rPr>
              <a:t>Monitoring &amp; Learning Outcomes at every levels</a:t>
            </a:r>
            <a:r>
              <a:rPr lang="en-US" sz="2400" dirty="0" smtClean="0">
                <a:solidFill>
                  <a:schemeClr val="tx1"/>
                </a:solidFill>
              </a:rPr>
              <a:t>.</a:t>
            </a:r>
            <a:r>
              <a:rPr lang="en-US" sz="2400" dirty="0">
                <a:solidFill>
                  <a:schemeClr val="tx1"/>
                </a:solidFill>
              </a:rPr>
              <a:t> </a:t>
            </a:r>
            <a:endParaRPr lang="en-US" sz="2400" dirty="0" smtClean="0">
              <a:solidFill>
                <a:schemeClr val="tx1"/>
              </a:solidFill>
            </a:endParaRPr>
          </a:p>
          <a:p>
            <a:endParaRPr lang="en-US" sz="2400"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225954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39" y="229231"/>
            <a:ext cx="8534400" cy="1507067"/>
          </a:xfrm>
        </p:spPr>
        <p:txBody>
          <a:bodyPr>
            <a:normAutofit/>
          </a:bodyPr>
          <a:lstStyle/>
          <a:p>
            <a:r>
              <a:rPr lang="en-US" sz="4400" b="1" dirty="0" smtClean="0"/>
              <a:t>B</a:t>
            </a:r>
            <a:r>
              <a:rPr lang="en-US" sz="4400" b="1" cap="none" dirty="0" smtClean="0"/>
              <a:t>asis</a:t>
            </a:r>
            <a:r>
              <a:rPr lang="en-US" sz="4400" b="1" dirty="0" smtClean="0"/>
              <a:t> </a:t>
            </a:r>
            <a:r>
              <a:rPr lang="en-US" sz="4400" b="1" cap="none" dirty="0" smtClean="0"/>
              <a:t>of B2B</a:t>
            </a:r>
            <a:endParaRPr lang="en-US" sz="4400" b="1" dirty="0"/>
          </a:p>
        </p:txBody>
      </p:sp>
      <p:sp>
        <p:nvSpPr>
          <p:cNvPr id="3" name="Content Placeholder 2"/>
          <p:cNvSpPr>
            <a:spLocks noGrp="1"/>
          </p:cNvSpPr>
          <p:nvPr>
            <p:ph idx="1"/>
          </p:nvPr>
        </p:nvSpPr>
        <p:spPr>
          <a:xfrm>
            <a:off x="520438" y="1378424"/>
            <a:ext cx="11475943" cy="5049672"/>
          </a:xfrm>
        </p:spPr>
        <p:txBody>
          <a:bodyPr>
            <a:normAutofit/>
          </a:bodyPr>
          <a:lstStyle/>
          <a:p>
            <a:pPr>
              <a:buNone/>
            </a:pPr>
            <a:r>
              <a:rPr lang="en-US" sz="2800" dirty="0" smtClean="0">
                <a:solidFill>
                  <a:schemeClr val="tx1"/>
                </a:solidFill>
              </a:rPr>
              <a:t>The learning outcomes documented by NCERT are redefined in terms of –</a:t>
            </a:r>
          </a:p>
          <a:p>
            <a:r>
              <a:rPr lang="en-US" sz="2800" dirty="0" smtClean="0">
                <a:solidFill>
                  <a:schemeClr val="tx1"/>
                </a:solidFill>
              </a:rPr>
              <a:t>SIZE</a:t>
            </a:r>
          </a:p>
          <a:p>
            <a:r>
              <a:rPr lang="en-US" sz="2800" dirty="0" smtClean="0">
                <a:solidFill>
                  <a:schemeClr val="tx1"/>
                </a:solidFill>
              </a:rPr>
              <a:t>Quality</a:t>
            </a:r>
          </a:p>
          <a:p>
            <a:r>
              <a:rPr lang="en-US" sz="2800" dirty="0" smtClean="0">
                <a:solidFill>
                  <a:schemeClr val="tx1"/>
                </a:solidFill>
              </a:rPr>
              <a:t>Time Taken</a:t>
            </a:r>
          </a:p>
          <a:p>
            <a:r>
              <a:rPr lang="en-US" sz="2800" dirty="0" smtClean="0">
                <a:solidFill>
                  <a:schemeClr val="tx1"/>
                </a:solidFill>
              </a:rPr>
              <a:t>Difficulty Level</a:t>
            </a:r>
          </a:p>
          <a:p>
            <a:r>
              <a:rPr lang="en-US" sz="2800" dirty="0" smtClean="0">
                <a:solidFill>
                  <a:schemeClr val="tx1"/>
                </a:solidFill>
              </a:rPr>
              <a:t>Independence ( withdrawal of support)</a:t>
            </a:r>
          </a:p>
          <a:p>
            <a:r>
              <a:rPr lang="en-US" sz="2800" dirty="0" smtClean="0">
                <a:solidFill>
                  <a:schemeClr val="tx1"/>
                </a:solidFill>
              </a:rPr>
              <a:t>Spon</a:t>
            </a:r>
            <a:r>
              <a:rPr lang="en-US" sz="2400" dirty="0" smtClean="0">
                <a:solidFill>
                  <a:schemeClr val="tx1"/>
                </a:solidFill>
              </a:rPr>
              <a:t>taneity in task accomplishment.</a:t>
            </a:r>
          </a:p>
          <a:p>
            <a:pPr>
              <a:buNone/>
            </a:pPr>
            <a:endParaRPr lang="en-US" sz="2800" dirty="0" smtClean="0">
              <a:solidFill>
                <a:schemeClr val="tx1"/>
              </a:solidFill>
            </a:endParaRPr>
          </a:p>
        </p:txBody>
      </p:sp>
    </p:spTree>
    <p:extLst>
      <p:ext uri="{BB962C8B-B14F-4D97-AF65-F5344CB8AC3E}">
        <p14:creationId xmlns:p14="http://schemas.microsoft.com/office/powerpoint/2010/main" val="414296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72" y="188288"/>
            <a:ext cx="11576027" cy="1507067"/>
          </a:xfrm>
        </p:spPr>
        <p:txBody>
          <a:bodyPr>
            <a:noAutofit/>
          </a:bodyPr>
          <a:lstStyle/>
          <a:p>
            <a:pPr algn="just"/>
            <a:r>
              <a:rPr lang="en-US" sz="4000" b="1" u="sng" dirty="0" smtClean="0"/>
              <a:t>What are the Learning Outcomes?</a:t>
            </a:r>
            <a:endParaRPr lang="en-US" b="1" u="sng" dirty="0"/>
          </a:p>
        </p:txBody>
      </p:sp>
      <p:sp>
        <p:nvSpPr>
          <p:cNvPr id="3" name="Content Placeholder 2"/>
          <p:cNvSpPr>
            <a:spLocks noGrp="1"/>
          </p:cNvSpPr>
          <p:nvPr>
            <p:ph idx="1"/>
          </p:nvPr>
        </p:nvSpPr>
        <p:spPr>
          <a:xfrm>
            <a:off x="615972" y="1310185"/>
            <a:ext cx="10902737" cy="5404514"/>
          </a:xfrm>
        </p:spPr>
        <p:txBody>
          <a:bodyPr>
            <a:normAutofit/>
          </a:bodyPr>
          <a:lstStyle/>
          <a:p>
            <a:pPr marL="0" indent="0" algn="just">
              <a:buNone/>
            </a:pPr>
            <a:r>
              <a:rPr lang="en-US" sz="3600" dirty="0">
                <a:solidFill>
                  <a:schemeClr val="tx1"/>
                </a:solidFill>
              </a:rPr>
              <a:t>We need to refocus our attention to developing the basic concepts and abilities of our children </a:t>
            </a:r>
          </a:p>
          <a:p>
            <a:pPr marL="0" indent="0" algn="just"/>
            <a:r>
              <a:rPr lang="en-US" sz="3200" dirty="0" smtClean="0">
                <a:solidFill>
                  <a:schemeClr val="tx1"/>
                </a:solidFill>
              </a:rPr>
              <a:t>Knowledge </a:t>
            </a:r>
            <a:r>
              <a:rPr lang="en-US" sz="3200" dirty="0" smtClean="0">
                <a:solidFill>
                  <a:schemeClr val="tx1"/>
                </a:solidFill>
              </a:rPr>
              <a:t>–  Core Concepts</a:t>
            </a:r>
          </a:p>
          <a:p>
            <a:pPr marL="0" indent="0" algn="just"/>
            <a:r>
              <a:rPr lang="en-US" sz="3200" dirty="0" smtClean="0">
                <a:solidFill>
                  <a:schemeClr val="tx1"/>
                </a:solidFill>
              </a:rPr>
              <a:t>Skills – Competencies and Capabilities </a:t>
            </a:r>
          </a:p>
          <a:p>
            <a:pPr marL="0" indent="0" algn="just"/>
            <a:r>
              <a:rPr lang="en-US" sz="3200" dirty="0" smtClean="0">
                <a:solidFill>
                  <a:schemeClr val="tx1"/>
                </a:solidFill>
              </a:rPr>
              <a:t>Attitudes /Values –Cross Curricular/Integration, Practical Skills and Applications </a:t>
            </a:r>
          </a:p>
          <a:p>
            <a:pPr marL="0" indent="0" algn="just">
              <a:buNone/>
            </a:pPr>
            <a:endParaRPr lang="en-US" sz="3200" dirty="0" smtClean="0">
              <a:solidFill>
                <a:schemeClr val="tx1"/>
              </a:solidFill>
            </a:endParaRPr>
          </a:p>
          <a:p>
            <a:pPr marL="0" indent="0" algn="just">
              <a:buNone/>
            </a:pPr>
            <a:r>
              <a:rPr lang="en-US" sz="3200" dirty="0" smtClean="0">
                <a:solidFill>
                  <a:schemeClr val="tx1"/>
                </a:solidFill>
              </a:rPr>
              <a:t>for every Lesson for all subjects for Classes I-VIII</a:t>
            </a:r>
            <a:endParaRPr lang="en-US" sz="3200" dirty="0">
              <a:solidFill>
                <a:schemeClr val="tx1"/>
              </a:solidFill>
            </a:endParaRPr>
          </a:p>
        </p:txBody>
      </p:sp>
    </p:spTree>
    <p:extLst>
      <p:ext uri="{BB962C8B-B14F-4D97-AF65-F5344CB8AC3E}">
        <p14:creationId xmlns:p14="http://schemas.microsoft.com/office/powerpoint/2010/main" val="1223170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481</TotalTime>
  <Words>1440</Words>
  <Application>Microsoft Office PowerPoint</Application>
  <PresentationFormat>Widescreen</PresentationFormat>
  <Paragraphs>264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Rounded MT Bold</vt:lpstr>
      <vt:lpstr>Calibri</vt:lpstr>
      <vt:lpstr>Century Gothic</vt:lpstr>
      <vt:lpstr>Mangal</vt:lpstr>
      <vt:lpstr>Times New Roman</vt:lpstr>
      <vt:lpstr>Wingdings 3</vt:lpstr>
      <vt:lpstr>Slice</vt:lpstr>
      <vt:lpstr>   Principals’ Conference  Bhopal Region 22nd – 24th  July 2018  </vt:lpstr>
      <vt:lpstr>What we expect from our children?</vt:lpstr>
      <vt:lpstr>What we frequently observe?</vt:lpstr>
      <vt:lpstr>PowerPoint Presentation</vt:lpstr>
      <vt:lpstr>PowerPoint Presentation</vt:lpstr>
      <vt:lpstr>Why Back to Basics?</vt:lpstr>
      <vt:lpstr>B2B : FOCUS areas &amp; teaching learning process</vt:lpstr>
      <vt:lpstr>Basis of B2B</vt:lpstr>
      <vt:lpstr>What are the Learning Outcomes?</vt:lpstr>
      <vt:lpstr>In Languages</vt:lpstr>
      <vt:lpstr>In maths </vt:lpstr>
      <vt:lpstr>In science </vt:lpstr>
      <vt:lpstr>In social science </vt:lpstr>
      <vt:lpstr>In co-scholastic areas</vt:lpstr>
      <vt:lpstr>Levels of achievement</vt:lpstr>
      <vt:lpstr>PowerPoint Presentation</vt:lpstr>
      <vt:lpstr>a) Monitoring - stages</vt:lpstr>
      <vt:lpstr>B) Monitoring - Sampling size</vt:lpstr>
      <vt:lpstr>C) Monitoring - frequency</vt:lpstr>
      <vt:lpstr>D) Monitoring - Formats used</vt:lpstr>
      <vt:lpstr>1. By Teacher                                          Annexure -1</vt:lpstr>
      <vt:lpstr>1. By Teacher                                          Annexure -1</vt:lpstr>
      <vt:lpstr>Format of Supervision diary (hm/vp/principal) Annexure -2</vt:lpstr>
      <vt:lpstr>KENDRIYA vidyalaya sangathan    annexure -3 class room observation cum monitoring tool  during panel supervision   </vt:lpstr>
      <vt:lpstr>PowerPoint Presentation</vt:lpstr>
      <vt:lpstr>PowerPoint Presentation</vt:lpstr>
      <vt:lpstr>SLATE (Student  Learning Attainment and Teachers Effectiveness)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Principals’ Conference  Bhopal Region 22nd – 24th  July 2018  BACK TO BASICS  &amp; SLATE</dc:title>
  <dc:creator>Principal_Mhow</dc:creator>
  <cp:lastModifiedBy>Principal_Mhow</cp:lastModifiedBy>
  <cp:revision>103</cp:revision>
  <cp:lastPrinted>2018-07-21T08:49:01Z</cp:lastPrinted>
  <dcterms:created xsi:type="dcterms:W3CDTF">2018-07-20T02:57:44Z</dcterms:created>
  <dcterms:modified xsi:type="dcterms:W3CDTF">2018-07-21T08:50:17Z</dcterms:modified>
</cp:coreProperties>
</file>