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1" r:id="rId18"/>
    <p:sldId id="277" r:id="rId19"/>
    <p:sldId id="272" r:id="rId20"/>
    <p:sldId id="273" r:id="rId21"/>
    <p:sldId id="27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385073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272391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57609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62135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4031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165875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103060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284434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33468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6C4FE-AA94-452D-9F8B-6669B96AE4AB}" type="datetimeFigureOut">
              <a:rPr lang="en-US" smtClean="0"/>
              <a:t>19-Jul-18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330128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6C4FE-AA94-452D-9F8B-6669B96AE4AB}" type="datetimeFigureOut">
              <a:rPr lang="en-US" smtClean="0"/>
              <a:t>19-Jul-18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170148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6C4FE-AA94-452D-9F8B-6669B96AE4AB}" type="datetimeFigureOut">
              <a:rPr lang="en-US" smtClean="0"/>
              <a:t>19-Jul-18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191320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6C4FE-AA94-452D-9F8B-6669B96AE4AB}" type="datetimeFigureOut">
              <a:rPr lang="en-US" smtClean="0"/>
              <a:t>19-Jul-18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2620005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6C4FE-AA94-452D-9F8B-6669B96AE4AB}" type="datetimeFigureOut">
              <a:rPr lang="en-US" smtClean="0"/>
              <a:t>19-Jul-18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401460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6C4FE-AA94-452D-9F8B-6669B96AE4AB}" type="datetimeFigureOut">
              <a:rPr lang="en-US" smtClean="0"/>
              <a:t>19-Jul-18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2431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6C4FE-AA94-452D-9F8B-6669B96AE4AB}" type="datetimeFigureOut">
              <a:rPr lang="en-US" smtClean="0"/>
              <a:t>19-Jul-18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6D57A-70BC-4913-933E-4740C957F8B5}" type="slidenum">
              <a:rPr lang="en-US" smtClean="0"/>
              <a:t>‹#›</a:t>
            </a:fld>
            <a:endParaRPr lang="en-US"/>
          </a:p>
        </p:txBody>
      </p:sp>
    </p:spTree>
    <p:extLst>
      <p:ext uri="{BB962C8B-B14F-4D97-AF65-F5344CB8AC3E}">
        <p14:creationId xmlns:p14="http://schemas.microsoft.com/office/powerpoint/2010/main" val="108302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56C4FE-AA94-452D-9F8B-6669B96AE4AB}" type="datetimeFigureOut">
              <a:rPr lang="en-US" smtClean="0"/>
              <a:t>19-Jul-18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996D57A-70BC-4913-933E-4740C957F8B5}" type="slidenum">
              <a:rPr lang="en-US" smtClean="0"/>
              <a:t>‹#›</a:t>
            </a:fld>
            <a:endParaRPr lang="en-US"/>
          </a:p>
        </p:txBody>
      </p:sp>
    </p:spTree>
    <p:extLst>
      <p:ext uri="{BB962C8B-B14F-4D97-AF65-F5344CB8AC3E}">
        <p14:creationId xmlns:p14="http://schemas.microsoft.com/office/powerpoint/2010/main" val="25716433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ordsworthelt.com/wwDemo25/" TargetMode="External"/><Relationship Id="rId2" Type="http://schemas.openxmlformats.org/officeDocument/2006/relationships/hyperlink" Target="http://www.wordsworthelt.com/wwDemo25/resources/module-1/CBT/m01s01p01.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LANGUAGE </a:t>
            </a:r>
            <a:r>
              <a:rPr lang="en-US" dirty="0" smtClean="0"/>
              <a:t>LAB</a:t>
            </a:r>
            <a:br>
              <a:rPr lang="en-US" dirty="0" smtClean="0"/>
            </a:br>
            <a:r>
              <a:rPr lang="en-US" dirty="0" smtClean="0"/>
              <a:t>IN</a:t>
            </a:r>
            <a:br>
              <a:rPr lang="en-US" dirty="0" smtClean="0"/>
            </a:br>
            <a:r>
              <a:rPr lang="en-US" dirty="0" smtClean="0"/>
              <a:t>KENDRIYA VIDYALAYAS</a:t>
            </a:r>
            <a:endParaRPr lang="en-US" dirty="0"/>
          </a:p>
        </p:txBody>
      </p:sp>
    </p:spTree>
    <p:extLst>
      <p:ext uri="{BB962C8B-B14F-4D97-AF65-F5344CB8AC3E}">
        <p14:creationId xmlns:p14="http://schemas.microsoft.com/office/powerpoint/2010/main" val="123896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6728"/>
            <a:ext cx="10515600" cy="846162"/>
          </a:xfrm>
        </p:spPr>
        <p:txBody>
          <a:bodyPr>
            <a:normAutofit fontScale="90000"/>
          </a:bodyPr>
          <a:lstStyle/>
          <a:p>
            <a:r>
              <a:rPr lang="en-US" dirty="0"/>
              <a:t>The items delivered from KVS (HQ) through various vendors for establishment for language labs are:</a:t>
            </a:r>
            <a:br>
              <a:rPr lang="en-US" dirty="0"/>
            </a:br>
            <a:endParaRPr lang="en-US" dirty="0"/>
          </a:p>
        </p:txBody>
      </p:sp>
      <p:sp>
        <p:nvSpPr>
          <p:cNvPr id="3" name="Content Placeholder 2"/>
          <p:cNvSpPr>
            <a:spLocks noGrp="1"/>
          </p:cNvSpPr>
          <p:nvPr>
            <p:ph idx="1"/>
          </p:nvPr>
        </p:nvSpPr>
        <p:spPr>
          <a:xfrm>
            <a:off x="838199" y="1760561"/>
            <a:ext cx="10898875" cy="4416401"/>
          </a:xfrm>
        </p:spPr>
        <p:txBody>
          <a:bodyPr>
            <a:normAutofit/>
          </a:bodyPr>
          <a:lstStyle/>
          <a:p>
            <a:pPr lvl="0" algn="just"/>
            <a:r>
              <a:rPr lang="en-US" sz="2400" dirty="0"/>
              <a:t>Digital Language Lab Software supplied by M/s Globus </a:t>
            </a:r>
            <a:r>
              <a:rPr lang="en-US" sz="2400" dirty="0" err="1"/>
              <a:t>Infocom</a:t>
            </a:r>
            <a:r>
              <a:rPr lang="en-US" sz="2400" dirty="0"/>
              <a:t> Ltd.</a:t>
            </a:r>
          </a:p>
          <a:p>
            <a:pPr lvl="0" algn="just"/>
            <a:r>
              <a:rPr lang="en-US" sz="2400" dirty="0"/>
              <a:t>Desktop computers (Model HP Elite Desk 705 GSFF) supplied by M/s Iris Computers Ltd. with three years warranty from the date of installation </a:t>
            </a:r>
          </a:p>
          <a:p>
            <a:pPr lvl="0" algn="just"/>
            <a:r>
              <a:rPr lang="en-US" sz="2400" dirty="0"/>
              <a:t>Arm Chairs Supplied by M/s Kings Furnishings and safe company with one year warranty</a:t>
            </a:r>
          </a:p>
          <a:p>
            <a:pPr lvl="0" algn="just"/>
            <a:r>
              <a:rPr lang="en-US" sz="2400" dirty="0"/>
              <a:t>Work stations Supplied by M/s </a:t>
            </a:r>
            <a:r>
              <a:rPr lang="en-US" sz="2400" dirty="0" err="1"/>
              <a:t>Llyod</a:t>
            </a:r>
            <a:r>
              <a:rPr lang="en-US" sz="2400" dirty="0"/>
              <a:t> safe company with one year warranty</a:t>
            </a:r>
          </a:p>
          <a:p>
            <a:pPr lvl="0" algn="just"/>
            <a:r>
              <a:rPr lang="en-US" sz="2400" dirty="0"/>
              <a:t>Trainer Manual, work books and flash cards supplied by Words worth English Language Lab.</a:t>
            </a:r>
          </a:p>
          <a:p>
            <a:pPr lvl="0" algn="just"/>
            <a:r>
              <a:rPr lang="en-US" sz="2400" dirty="0"/>
              <a:t>Headphones supplied by M/s Globus </a:t>
            </a:r>
            <a:r>
              <a:rPr lang="en-US" sz="2400" dirty="0" err="1"/>
              <a:t>Infocom</a:t>
            </a:r>
            <a:r>
              <a:rPr lang="en-US" sz="2400" dirty="0"/>
              <a:t> Ltd.</a:t>
            </a:r>
          </a:p>
          <a:p>
            <a:endParaRPr lang="en-US" dirty="0"/>
          </a:p>
        </p:txBody>
      </p:sp>
    </p:spTree>
    <p:extLst>
      <p:ext uri="{BB962C8B-B14F-4D97-AF65-F5344CB8AC3E}">
        <p14:creationId xmlns:p14="http://schemas.microsoft.com/office/powerpoint/2010/main" val="183152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Stations in 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1188" y="1472865"/>
            <a:ext cx="4599296" cy="4623752"/>
          </a:xfrm>
        </p:spPr>
      </p:pic>
    </p:spTree>
    <p:extLst>
      <p:ext uri="{BB962C8B-B14F-4D97-AF65-F5344CB8AC3E}">
        <p14:creationId xmlns:p14="http://schemas.microsoft.com/office/powerpoint/2010/main" val="2587044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967"/>
            <a:ext cx="10515600" cy="1185721"/>
          </a:xfrm>
        </p:spPr>
        <p:txBody>
          <a:bodyPr>
            <a:normAutofit fontScale="90000"/>
          </a:bodyPr>
          <a:lstStyle/>
          <a:p>
            <a:r>
              <a:rPr lang="en-US" dirty="0"/>
              <a:t>S</a:t>
            </a:r>
            <a:r>
              <a:rPr lang="en-US" dirty="0" smtClean="0"/>
              <a:t>tep </a:t>
            </a:r>
            <a:r>
              <a:rPr lang="en-US" dirty="0"/>
              <a:t>by step work and its monitoring </a:t>
            </a:r>
            <a:r>
              <a:rPr lang="en-US" dirty="0" smtClean="0"/>
              <a:t>at </a:t>
            </a:r>
            <a:r>
              <a:rPr lang="en-US" dirty="0" err="1"/>
              <a:t>Vidyalaya</a:t>
            </a:r>
            <a:r>
              <a:rPr lang="en-US" dirty="0"/>
              <a:t> level: </a:t>
            </a:r>
            <a:br>
              <a:rPr lang="en-US" dirty="0"/>
            </a:br>
            <a:endParaRPr lang="en-US" dirty="0"/>
          </a:p>
        </p:txBody>
      </p:sp>
      <p:sp>
        <p:nvSpPr>
          <p:cNvPr id="3" name="Content Placeholder 2"/>
          <p:cNvSpPr>
            <a:spLocks noGrp="1"/>
          </p:cNvSpPr>
          <p:nvPr>
            <p:ph idx="1"/>
          </p:nvPr>
        </p:nvSpPr>
        <p:spPr>
          <a:xfrm>
            <a:off x="838199" y="1433015"/>
            <a:ext cx="10735101" cy="4743948"/>
          </a:xfrm>
        </p:spPr>
        <p:txBody>
          <a:bodyPr/>
          <a:lstStyle/>
          <a:p>
            <a:pPr algn="just"/>
            <a:r>
              <a:rPr lang="en-US" sz="2400" dirty="0"/>
              <a:t>Constitute a language lab committee comprising Principal, language Lab </a:t>
            </a:r>
            <a:r>
              <a:rPr lang="en-US" sz="2400" dirty="0" err="1"/>
              <a:t>Incharge</a:t>
            </a:r>
            <a:r>
              <a:rPr lang="en-US" sz="2400" dirty="0"/>
              <a:t>, WET, Furniture </a:t>
            </a:r>
            <a:r>
              <a:rPr lang="en-US" sz="2400" dirty="0" err="1"/>
              <a:t>Incharge</a:t>
            </a:r>
            <a:r>
              <a:rPr lang="en-US" sz="2400" dirty="0"/>
              <a:t>, &amp; one student member (Suggestive) for inspection of lab and its functioning</a:t>
            </a:r>
            <a:r>
              <a:rPr lang="en-US" sz="2400" dirty="0" smtClean="0"/>
              <a:t>.</a:t>
            </a:r>
          </a:p>
          <a:p>
            <a:pPr algn="just"/>
            <a:r>
              <a:rPr lang="en-US" sz="2400" dirty="0"/>
              <a:t>Designate room for establishment of language lab and keep it ready with cleaning and color wash/painting. </a:t>
            </a:r>
            <a:endParaRPr lang="en-US" sz="2400" dirty="0" smtClean="0"/>
          </a:p>
          <a:p>
            <a:pPr algn="just"/>
            <a:r>
              <a:rPr lang="en-US" sz="2400" dirty="0"/>
              <a:t>Monitoring of installation of Arm chairs and work stations by the vendors, at the time of delivery from vendor, check all items before taken over then only sign on consignee receipt or delivery challan and ensure that the entries have been made in the concerned stock register.</a:t>
            </a:r>
          </a:p>
          <a:p>
            <a:pPr algn="just"/>
            <a:endParaRPr lang="en-US" dirty="0"/>
          </a:p>
          <a:p>
            <a:endParaRPr lang="en-US" dirty="0"/>
          </a:p>
        </p:txBody>
      </p:sp>
    </p:spTree>
    <p:extLst>
      <p:ext uri="{BB962C8B-B14F-4D97-AF65-F5344CB8AC3E}">
        <p14:creationId xmlns:p14="http://schemas.microsoft.com/office/powerpoint/2010/main" val="311030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1069"/>
            <a:ext cx="10868672" cy="1351128"/>
          </a:xfrm>
        </p:spPr>
        <p:txBody>
          <a:bodyPr>
            <a:normAutofit/>
          </a:bodyPr>
          <a:lstStyle/>
          <a:p>
            <a:r>
              <a:rPr lang="en-US" dirty="0"/>
              <a:t>Step by step work and its monitoring at </a:t>
            </a:r>
            <a:r>
              <a:rPr lang="en-US" dirty="0" err="1"/>
              <a:t>Vidyalaya</a:t>
            </a:r>
            <a:r>
              <a:rPr lang="en-US" dirty="0"/>
              <a:t> level:</a:t>
            </a:r>
          </a:p>
        </p:txBody>
      </p:sp>
      <p:sp>
        <p:nvSpPr>
          <p:cNvPr id="3" name="Content Placeholder 2"/>
          <p:cNvSpPr>
            <a:spLocks noGrp="1"/>
          </p:cNvSpPr>
          <p:nvPr>
            <p:ph idx="1"/>
          </p:nvPr>
        </p:nvSpPr>
        <p:spPr>
          <a:xfrm>
            <a:off x="677333" y="1637731"/>
            <a:ext cx="10459239" cy="4403631"/>
          </a:xfrm>
        </p:spPr>
        <p:txBody>
          <a:bodyPr/>
          <a:lstStyle/>
          <a:p>
            <a:pPr algn="just"/>
            <a:r>
              <a:rPr lang="en-US" sz="2400" dirty="0"/>
              <a:t>Electrification work in work stations and language lab.to be done at </a:t>
            </a:r>
            <a:r>
              <a:rPr lang="en-US" sz="2400" dirty="0" err="1"/>
              <a:t>Vidyalaya</a:t>
            </a:r>
            <a:r>
              <a:rPr lang="en-US" sz="2400" dirty="0"/>
              <a:t> level (Electric switches, modular plates, 6amp switch, 6 amp socket, computer data cable for LAN wiring will not be supplied by any vendor and its expenditure will be borne by the concerned </a:t>
            </a:r>
            <a:r>
              <a:rPr lang="en-US" sz="2400" dirty="0" err="1"/>
              <a:t>Vidyalaya</a:t>
            </a:r>
            <a:r>
              <a:rPr lang="en-US" sz="2400" dirty="0"/>
              <a:t>)</a:t>
            </a:r>
          </a:p>
          <a:p>
            <a:pPr algn="just"/>
            <a:r>
              <a:rPr lang="en-US" sz="2400" dirty="0"/>
              <a:t>After delivery of furniture items contact to the vendors to install computers and software for language lab. respectively. </a:t>
            </a:r>
            <a:endParaRPr lang="en-US" sz="2400" dirty="0" smtClean="0"/>
          </a:p>
          <a:p>
            <a:pPr algn="just"/>
            <a:r>
              <a:rPr lang="en-US" sz="2400" dirty="0" smtClean="0"/>
              <a:t>Monitor </a:t>
            </a:r>
            <a:r>
              <a:rPr lang="en-US" sz="2400" dirty="0"/>
              <a:t>installation of Desktop computers and Language lab software by the vendors  </a:t>
            </a:r>
          </a:p>
          <a:p>
            <a:endParaRPr lang="en-US" dirty="0"/>
          </a:p>
        </p:txBody>
      </p:sp>
    </p:spTree>
    <p:extLst>
      <p:ext uri="{BB962C8B-B14F-4D97-AF65-F5344CB8AC3E}">
        <p14:creationId xmlns:p14="http://schemas.microsoft.com/office/powerpoint/2010/main" val="69013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490"/>
            <a:ext cx="10663956" cy="1269241"/>
          </a:xfrm>
        </p:spPr>
        <p:txBody>
          <a:bodyPr/>
          <a:lstStyle/>
          <a:p>
            <a:r>
              <a:rPr lang="en-US" dirty="0"/>
              <a:t>Step by step work and its monitoring at </a:t>
            </a:r>
            <a:r>
              <a:rPr lang="en-US" dirty="0" err="1"/>
              <a:t>Vidyalaya</a:t>
            </a:r>
            <a:r>
              <a:rPr lang="en-US" dirty="0"/>
              <a:t> level:</a:t>
            </a:r>
          </a:p>
        </p:txBody>
      </p:sp>
      <p:sp>
        <p:nvSpPr>
          <p:cNvPr id="3" name="Content Placeholder 2"/>
          <p:cNvSpPr>
            <a:spLocks noGrp="1"/>
          </p:cNvSpPr>
          <p:nvPr>
            <p:ph idx="1"/>
          </p:nvPr>
        </p:nvSpPr>
        <p:spPr>
          <a:xfrm>
            <a:off x="677334" y="2160589"/>
            <a:ext cx="10868672" cy="3880773"/>
          </a:xfrm>
        </p:spPr>
        <p:txBody>
          <a:bodyPr>
            <a:normAutofit/>
          </a:bodyPr>
          <a:lstStyle/>
          <a:p>
            <a:pPr lvl="0"/>
            <a:r>
              <a:rPr lang="en-US" sz="2800" dirty="0"/>
              <a:t>LAN connection in all computers to be done at </a:t>
            </a:r>
            <a:r>
              <a:rPr lang="en-US" sz="2800" dirty="0" err="1"/>
              <a:t>Vidyalaya</a:t>
            </a:r>
            <a:r>
              <a:rPr lang="en-US" sz="2800" dirty="0"/>
              <a:t> level</a:t>
            </a:r>
          </a:p>
          <a:p>
            <a:r>
              <a:rPr lang="en-US" sz="2800" dirty="0"/>
              <a:t>Arrange training of teachers at </a:t>
            </a:r>
            <a:r>
              <a:rPr lang="en-US" sz="2800" dirty="0" err="1"/>
              <a:t>vidyalaya</a:t>
            </a:r>
            <a:r>
              <a:rPr lang="en-US" sz="2800" dirty="0"/>
              <a:t> level by Master trainer from Words worth English Language Lab.</a:t>
            </a:r>
            <a:endParaRPr lang="en-US" sz="2800" dirty="0"/>
          </a:p>
        </p:txBody>
      </p:sp>
    </p:spTree>
    <p:extLst>
      <p:ext uri="{BB962C8B-B14F-4D97-AF65-F5344CB8AC3E}">
        <p14:creationId xmlns:p14="http://schemas.microsoft.com/office/powerpoint/2010/main" val="4193342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063454" cy="1041779"/>
          </a:xfrm>
        </p:spPr>
        <p:txBody>
          <a:bodyPr/>
          <a:lstStyle/>
          <a:p>
            <a:r>
              <a:rPr lang="en-US" dirty="0"/>
              <a:t>The Words worth language lab software</a:t>
            </a:r>
          </a:p>
        </p:txBody>
      </p:sp>
      <p:sp>
        <p:nvSpPr>
          <p:cNvPr id="3" name="Content Placeholder 2"/>
          <p:cNvSpPr>
            <a:spLocks noGrp="1"/>
          </p:cNvSpPr>
          <p:nvPr>
            <p:ph idx="1"/>
          </p:nvPr>
        </p:nvSpPr>
        <p:spPr>
          <a:xfrm>
            <a:off x="677334" y="1651379"/>
            <a:ext cx="10650308" cy="4389983"/>
          </a:xfrm>
        </p:spPr>
        <p:txBody>
          <a:bodyPr>
            <a:normAutofit/>
          </a:bodyPr>
          <a:lstStyle/>
          <a:p>
            <a:pPr algn="just"/>
            <a:r>
              <a:rPr lang="en-US" sz="2000" dirty="0"/>
              <a:t>The Words worth language lab software is user friendly and the soul of language lab. </a:t>
            </a:r>
            <a:endParaRPr lang="en-US" sz="2000" dirty="0" smtClean="0"/>
          </a:p>
          <a:p>
            <a:pPr algn="just"/>
            <a:r>
              <a:rPr lang="en-US" sz="2000" dirty="0" smtClean="0"/>
              <a:t>It </a:t>
            </a:r>
            <a:r>
              <a:rPr lang="en-US" sz="2000" dirty="0"/>
              <a:t>is the combination of classroom sessions (Instructor-led training ILT) and language lab sessions (Computer based training CBT). </a:t>
            </a:r>
            <a:endParaRPr lang="en-US" sz="2000" dirty="0" smtClean="0"/>
          </a:p>
          <a:p>
            <a:pPr algn="just"/>
            <a:r>
              <a:rPr lang="en-US" sz="2000" dirty="0" smtClean="0"/>
              <a:t>It </a:t>
            </a:r>
            <a:r>
              <a:rPr lang="en-US" sz="2000" dirty="0"/>
              <a:t>focus on language development through activities and consolidation exercises, pronunciation and speaking practices, role play, problem solving, review exercises, listening practice through built in audio and self-study. </a:t>
            </a:r>
            <a:endParaRPr lang="en-US" sz="2000" dirty="0" smtClean="0"/>
          </a:p>
          <a:p>
            <a:pPr algn="just"/>
            <a:r>
              <a:rPr lang="en-US" sz="2000" dirty="0" smtClean="0"/>
              <a:t>The </a:t>
            </a:r>
            <a:r>
              <a:rPr lang="en-US" sz="2000" dirty="0"/>
              <a:t>need of language development is catered through a combination of alternating grammar and vocabulary sessions. </a:t>
            </a:r>
            <a:endParaRPr lang="en-US" sz="2000" dirty="0" smtClean="0"/>
          </a:p>
          <a:p>
            <a:pPr algn="just"/>
            <a:r>
              <a:rPr lang="en-US" sz="2000" dirty="0" smtClean="0"/>
              <a:t>The </a:t>
            </a:r>
            <a:r>
              <a:rPr lang="en-US" sz="2000" dirty="0"/>
              <a:t>sessions are not mutually exclusive, grammar is reinforced in the vocabulary sessions and vice versa.</a:t>
            </a:r>
            <a:endParaRPr lang="en-US" sz="2000" dirty="0"/>
          </a:p>
        </p:txBody>
      </p:sp>
    </p:spTree>
    <p:extLst>
      <p:ext uri="{BB962C8B-B14F-4D97-AF65-F5344CB8AC3E}">
        <p14:creationId xmlns:p14="http://schemas.microsoft.com/office/powerpoint/2010/main" val="7583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a:t>
            </a:r>
            <a:r>
              <a:rPr lang="en-US" dirty="0"/>
              <a:t>of the Words worth Language Lab software</a:t>
            </a:r>
          </a:p>
        </p:txBody>
      </p:sp>
      <p:sp>
        <p:nvSpPr>
          <p:cNvPr id="3" name="Content Placeholder 2"/>
          <p:cNvSpPr>
            <a:spLocks noGrp="1"/>
          </p:cNvSpPr>
          <p:nvPr>
            <p:ph idx="1"/>
          </p:nvPr>
        </p:nvSpPr>
        <p:spPr>
          <a:xfrm>
            <a:off x="1400666" y="1787857"/>
            <a:ext cx="9926976" cy="4239858"/>
          </a:xfrm>
        </p:spPr>
        <p:txBody>
          <a:bodyPr>
            <a:normAutofit fontScale="92500"/>
          </a:bodyPr>
          <a:lstStyle/>
          <a:p>
            <a:pPr lvl="0" algn="just"/>
            <a:r>
              <a:rPr lang="en-US" sz="2400" dirty="0" smtClean="0"/>
              <a:t>Trainer </a:t>
            </a:r>
            <a:r>
              <a:rPr lang="en-US" sz="2400" dirty="0"/>
              <a:t>manual for conducting a session which focuses on the main objectives of the session.</a:t>
            </a:r>
          </a:p>
          <a:p>
            <a:pPr lvl="0" algn="just"/>
            <a:r>
              <a:rPr lang="en-US" sz="2400" dirty="0"/>
              <a:t>Flash cards to refer for guidelines while conducting the actual session.</a:t>
            </a:r>
          </a:p>
          <a:p>
            <a:pPr lvl="0" algn="just"/>
            <a:r>
              <a:rPr lang="en-US" sz="2400" dirty="0"/>
              <a:t>The workbooks replicate the classroom software.</a:t>
            </a:r>
          </a:p>
          <a:p>
            <a:pPr lvl="0" algn="just"/>
            <a:r>
              <a:rPr lang="en-US" sz="2400" dirty="0"/>
              <a:t>On screen instructions appear on each activity in the software. The trainer manual has similar instructions.</a:t>
            </a:r>
          </a:p>
          <a:p>
            <a:pPr lvl="0" algn="just"/>
            <a:r>
              <a:rPr lang="en-US" sz="2400" dirty="0"/>
              <a:t>Audio files are built into the classroom software. The audio button allows to replay audio files as often as needed to ensure understanding.</a:t>
            </a:r>
          </a:p>
          <a:p>
            <a:pPr lvl="0" algn="just"/>
            <a:r>
              <a:rPr lang="en-US" sz="2400" dirty="0"/>
              <a:t>Solved examples are given with activities.</a:t>
            </a:r>
          </a:p>
          <a:p>
            <a:endParaRPr lang="en-US" dirty="0"/>
          </a:p>
        </p:txBody>
      </p:sp>
    </p:spTree>
    <p:extLst>
      <p:ext uri="{BB962C8B-B14F-4D97-AF65-F5344CB8AC3E}">
        <p14:creationId xmlns:p14="http://schemas.microsoft.com/office/powerpoint/2010/main" val="57658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82069" cy="1320800"/>
          </a:xfrm>
        </p:spPr>
        <p:txBody>
          <a:bodyPr/>
          <a:lstStyle/>
          <a:p>
            <a:r>
              <a:rPr lang="en-US" dirty="0"/>
              <a:t>Features of the Words worth Language Lab software</a:t>
            </a:r>
          </a:p>
        </p:txBody>
      </p:sp>
      <p:sp>
        <p:nvSpPr>
          <p:cNvPr id="3" name="Content Placeholder 2"/>
          <p:cNvSpPr>
            <a:spLocks noGrp="1"/>
          </p:cNvSpPr>
          <p:nvPr>
            <p:ph idx="1"/>
          </p:nvPr>
        </p:nvSpPr>
        <p:spPr>
          <a:xfrm>
            <a:off x="677333" y="2160589"/>
            <a:ext cx="10582069" cy="3880773"/>
          </a:xfrm>
        </p:spPr>
        <p:txBody>
          <a:bodyPr/>
          <a:lstStyle/>
          <a:p>
            <a:pPr lvl="0" algn="just"/>
            <a:r>
              <a:rPr lang="en-US" sz="2400" dirty="0"/>
              <a:t>Also show answer buttons are provided to see the correct answers of displayed questions.</a:t>
            </a:r>
          </a:p>
          <a:p>
            <a:pPr lvl="0" algn="just"/>
            <a:r>
              <a:rPr lang="en-US" sz="2400" dirty="0"/>
              <a:t>Pair work is encouraged in the software.</a:t>
            </a:r>
          </a:p>
          <a:p>
            <a:pPr lvl="0" algn="just"/>
            <a:r>
              <a:rPr lang="en-US" sz="2400" dirty="0"/>
              <a:t>Free speech is built into every activity towards the end of the </a:t>
            </a:r>
            <a:r>
              <a:rPr lang="en-US" sz="2400" dirty="0" err="1"/>
              <a:t>programme</a:t>
            </a:r>
            <a:r>
              <a:rPr lang="en-US" sz="2400" dirty="0"/>
              <a:t>.</a:t>
            </a:r>
          </a:p>
          <a:p>
            <a:pPr lvl="0" algn="just"/>
            <a:r>
              <a:rPr lang="en-US" sz="2400" dirty="0"/>
              <a:t>The pace of the course will vary depending on the average learner.</a:t>
            </a:r>
          </a:p>
          <a:p>
            <a:endParaRPr lang="en-US" dirty="0"/>
          </a:p>
        </p:txBody>
      </p:sp>
    </p:spTree>
    <p:extLst>
      <p:ext uri="{BB962C8B-B14F-4D97-AF65-F5344CB8AC3E}">
        <p14:creationId xmlns:p14="http://schemas.microsoft.com/office/powerpoint/2010/main" val="158246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568421" cy="905301"/>
          </a:xfrm>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39272"/>
            <a:ext cx="4921155" cy="4351338"/>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660" y="1839272"/>
            <a:ext cx="5429140" cy="4351338"/>
          </a:xfrm>
          <a:prstGeom prst="rect">
            <a:avLst/>
          </a:prstGeom>
        </p:spPr>
      </p:pic>
    </p:spTree>
    <p:extLst>
      <p:ext uri="{BB962C8B-B14F-4D97-AF65-F5344CB8AC3E}">
        <p14:creationId xmlns:p14="http://schemas.microsoft.com/office/powerpoint/2010/main" val="3790347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223514" cy="946245"/>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825625"/>
            <a:ext cx="5316940" cy="4351338"/>
          </a:xfrm>
        </p:spPr>
      </p:pic>
      <p:pic>
        <p:nvPicPr>
          <p:cNvPr id="5" name="Picture 4"/>
          <p:cNvPicPr>
            <a:picLocks noChangeAspect="1"/>
          </p:cNvPicPr>
          <p:nvPr/>
        </p:nvPicPr>
        <p:blipFill>
          <a:blip r:embed="rId3"/>
          <a:stretch>
            <a:fillRect/>
          </a:stretch>
        </p:blipFill>
        <p:spPr>
          <a:xfrm>
            <a:off x="6346209" y="1825624"/>
            <a:ext cx="5554639" cy="4351339"/>
          </a:xfrm>
          <a:prstGeom prst="rect">
            <a:avLst/>
          </a:prstGeom>
        </p:spPr>
      </p:pic>
    </p:spTree>
    <p:extLst>
      <p:ext uri="{BB962C8B-B14F-4D97-AF65-F5344CB8AC3E}">
        <p14:creationId xmlns:p14="http://schemas.microsoft.com/office/powerpoint/2010/main" val="355848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5060"/>
          </a:xfrm>
        </p:spPr>
        <p:txBody>
          <a:bodyPr/>
          <a:lstStyle/>
          <a:p>
            <a:r>
              <a:rPr lang="en-US" dirty="0" smtClean="0"/>
              <a:t>WHY LANGUAGE LAB.</a:t>
            </a:r>
            <a:endParaRPr lang="en-US" dirty="0"/>
          </a:p>
        </p:txBody>
      </p:sp>
      <p:sp>
        <p:nvSpPr>
          <p:cNvPr id="3" name="Content Placeholder 2"/>
          <p:cNvSpPr>
            <a:spLocks noGrp="1"/>
          </p:cNvSpPr>
          <p:nvPr>
            <p:ph idx="1"/>
          </p:nvPr>
        </p:nvSpPr>
        <p:spPr>
          <a:xfrm>
            <a:off x="838200" y="1310186"/>
            <a:ext cx="10515600" cy="4866777"/>
          </a:xfrm>
        </p:spPr>
        <p:txBody>
          <a:bodyPr>
            <a:normAutofit/>
          </a:bodyPr>
          <a:lstStyle/>
          <a:p>
            <a:pPr algn="just"/>
            <a:r>
              <a:rPr lang="en-US" sz="2800" dirty="0"/>
              <a:t>Listening, Speaking, Reading and Writing are the four skills which play an important role in the acquisition of language and learning. </a:t>
            </a:r>
            <a:endParaRPr lang="en-US" sz="2800" dirty="0" smtClean="0"/>
          </a:p>
          <a:p>
            <a:pPr algn="just"/>
            <a:r>
              <a:rPr lang="en-US" sz="2800" dirty="0" smtClean="0"/>
              <a:t>The </a:t>
            </a:r>
            <a:r>
              <a:rPr lang="en-US" sz="2800" dirty="0"/>
              <a:t>importance of language cannot be mitigated even if so desired. </a:t>
            </a:r>
            <a:endParaRPr lang="en-US" sz="2800" dirty="0" smtClean="0"/>
          </a:p>
          <a:p>
            <a:pPr algn="just"/>
            <a:r>
              <a:rPr lang="en-US" sz="2800" dirty="0" smtClean="0"/>
              <a:t>It </a:t>
            </a:r>
            <a:r>
              <a:rPr lang="en-US" sz="2800" dirty="0"/>
              <a:t>is almost necessary that a learner has a good command over the language to allow him overall success in life. </a:t>
            </a:r>
            <a:endParaRPr lang="en-US" sz="2800" dirty="0"/>
          </a:p>
        </p:txBody>
      </p:sp>
    </p:spTree>
    <p:extLst>
      <p:ext uri="{BB962C8B-B14F-4D97-AF65-F5344CB8AC3E}">
        <p14:creationId xmlns:p14="http://schemas.microsoft.com/office/powerpoint/2010/main" val="4294072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36728"/>
            <a:ext cx="10676465" cy="736979"/>
          </a:xfrm>
        </p:spPr>
        <p:txBody>
          <a:bodyPr>
            <a:normAutofit/>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200" y="1296537"/>
            <a:ext cx="10515599" cy="4880426"/>
          </a:xfrm>
          <a:prstGeom prst="rect">
            <a:avLst/>
          </a:prstGeom>
        </p:spPr>
      </p:pic>
    </p:spTree>
    <p:extLst>
      <p:ext uri="{BB962C8B-B14F-4D97-AF65-F5344CB8AC3E}">
        <p14:creationId xmlns:p14="http://schemas.microsoft.com/office/powerpoint/2010/main" val="405438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64025"/>
            <a:ext cx="10676465" cy="696036"/>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200" y="1323833"/>
            <a:ext cx="10515599" cy="5336274"/>
          </a:xfrm>
          <a:prstGeom prst="rect">
            <a:avLst/>
          </a:prstGeom>
        </p:spPr>
      </p:pic>
    </p:spTree>
    <p:extLst>
      <p:ext uri="{BB962C8B-B14F-4D97-AF65-F5344CB8AC3E}">
        <p14:creationId xmlns:p14="http://schemas.microsoft.com/office/powerpoint/2010/main" val="2707220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for demo of LL Software</a:t>
            </a:r>
            <a:endParaRPr lang="en-US" dirty="0"/>
          </a:p>
        </p:txBody>
      </p:sp>
      <p:sp>
        <p:nvSpPr>
          <p:cNvPr id="3" name="Content Placeholder 2"/>
          <p:cNvSpPr>
            <a:spLocks noGrp="1"/>
          </p:cNvSpPr>
          <p:nvPr>
            <p:ph idx="1"/>
          </p:nvPr>
        </p:nvSpPr>
        <p:spPr>
          <a:xfrm>
            <a:off x="677333" y="1637731"/>
            <a:ext cx="10240875" cy="4403631"/>
          </a:xfrm>
        </p:spPr>
        <p:txBody>
          <a:bodyPr/>
          <a:lstStyle/>
          <a:p>
            <a:r>
              <a:rPr lang="en-US" u="sng" dirty="0">
                <a:hlinkClick r:id="rId2"/>
              </a:rPr>
              <a:t>http://www.wordsworthelt.com/wwDemo25/resources/module-1/CBT/m01s01p01.html</a:t>
            </a:r>
            <a:endParaRPr lang="en-US" dirty="0"/>
          </a:p>
          <a:p>
            <a:r>
              <a:rPr lang="en-US" u="sng" dirty="0">
                <a:hlinkClick r:id="rId3"/>
              </a:rPr>
              <a:t>http://www.wordsworthelt.com/wwDemo25/</a:t>
            </a:r>
            <a:endParaRPr lang="en-US" dirty="0"/>
          </a:p>
          <a:p>
            <a:endParaRPr lang="en-US" dirty="0"/>
          </a:p>
        </p:txBody>
      </p:sp>
    </p:spTree>
    <p:extLst>
      <p:ext uri="{BB962C8B-B14F-4D97-AF65-F5344CB8AC3E}">
        <p14:creationId xmlns:p14="http://schemas.microsoft.com/office/powerpoint/2010/main" val="1190146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2597"/>
          </a:xfrm>
        </p:spPr>
        <p:txBody>
          <a:bodyPr/>
          <a:lstStyle/>
          <a:p>
            <a:r>
              <a:rPr lang="en-US" dirty="0"/>
              <a:t>WHY LANGUAGE LAB.</a:t>
            </a:r>
          </a:p>
        </p:txBody>
      </p:sp>
      <p:sp>
        <p:nvSpPr>
          <p:cNvPr id="3" name="Content Placeholder 2"/>
          <p:cNvSpPr>
            <a:spLocks noGrp="1"/>
          </p:cNvSpPr>
          <p:nvPr>
            <p:ph idx="1"/>
          </p:nvPr>
        </p:nvSpPr>
        <p:spPr>
          <a:xfrm>
            <a:off x="772867" y="1542198"/>
            <a:ext cx="10541127" cy="4121623"/>
          </a:xfrm>
        </p:spPr>
        <p:txBody>
          <a:bodyPr/>
          <a:lstStyle/>
          <a:p>
            <a:pPr algn="just"/>
            <a:r>
              <a:rPr lang="en-US" sz="2800" dirty="0"/>
              <a:t>Having clarity and accuracy of the English language gives confidence to the learner and opens doors to avenues otherwise out of reach. </a:t>
            </a:r>
            <a:endParaRPr lang="en-US" sz="2800" dirty="0" smtClean="0"/>
          </a:p>
          <a:p>
            <a:pPr algn="just"/>
            <a:r>
              <a:rPr lang="en-US" sz="2800" dirty="0" smtClean="0"/>
              <a:t>It </a:t>
            </a:r>
            <a:r>
              <a:rPr lang="en-US" sz="2800" dirty="0"/>
              <a:t>is thus vital, that provisions be made to enhance the skills of the learners of this global language.</a:t>
            </a:r>
          </a:p>
          <a:p>
            <a:endParaRPr lang="en-US" dirty="0"/>
          </a:p>
        </p:txBody>
      </p:sp>
    </p:spTree>
    <p:extLst>
      <p:ext uri="{BB962C8B-B14F-4D97-AF65-F5344CB8AC3E}">
        <p14:creationId xmlns:p14="http://schemas.microsoft.com/office/powerpoint/2010/main" val="395470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86033" cy="864358"/>
          </a:xfrm>
        </p:spPr>
        <p:txBody>
          <a:bodyPr/>
          <a:lstStyle/>
          <a:p>
            <a:r>
              <a:rPr lang="en-US" dirty="0" smtClean="0"/>
              <a:t>NEED OF LANGUAGE LAB.</a:t>
            </a:r>
            <a:endParaRPr lang="en-US" dirty="0"/>
          </a:p>
        </p:txBody>
      </p:sp>
      <p:sp>
        <p:nvSpPr>
          <p:cNvPr id="3" name="Content Placeholder 2"/>
          <p:cNvSpPr>
            <a:spLocks noGrp="1"/>
          </p:cNvSpPr>
          <p:nvPr>
            <p:ph idx="1"/>
          </p:nvPr>
        </p:nvSpPr>
        <p:spPr>
          <a:xfrm>
            <a:off x="677333" y="1473959"/>
            <a:ext cx="10445592" cy="4567404"/>
          </a:xfrm>
        </p:spPr>
        <p:txBody>
          <a:bodyPr>
            <a:normAutofit/>
          </a:bodyPr>
          <a:lstStyle/>
          <a:p>
            <a:pPr algn="just"/>
            <a:r>
              <a:rPr lang="en-US" sz="2800" dirty="0"/>
              <a:t>The language lab is an extremely useful tool that facilitates class room engagement and interaction via computer based activities and exercises to increase language immersion. </a:t>
            </a:r>
            <a:endParaRPr lang="en-US" sz="2800" dirty="0" smtClean="0"/>
          </a:p>
          <a:p>
            <a:pPr algn="just"/>
            <a:r>
              <a:rPr lang="en-US" sz="2800" dirty="0" smtClean="0"/>
              <a:t>It </a:t>
            </a:r>
            <a:r>
              <a:rPr lang="en-US" sz="2800" dirty="0"/>
              <a:t>enhance their English, whether for work, personal enrichment or English for Academic Purposes. </a:t>
            </a:r>
            <a:endParaRPr lang="en-US" sz="2800" dirty="0" smtClean="0"/>
          </a:p>
          <a:p>
            <a:pPr algn="just"/>
            <a:r>
              <a:rPr lang="en-US" sz="2800" dirty="0" smtClean="0"/>
              <a:t>Language </a:t>
            </a:r>
            <a:r>
              <a:rPr lang="en-US" sz="2800" dirty="0"/>
              <a:t>labs give completely different experience from the traditional system of learning languages and teaching, offering advanced features and functionalities. </a:t>
            </a:r>
            <a:endParaRPr lang="en-US" sz="2800" dirty="0" smtClean="0"/>
          </a:p>
          <a:p>
            <a:endParaRPr lang="en-US" dirty="0"/>
          </a:p>
        </p:txBody>
      </p:sp>
    </p:spTree>
    <p:extLst>
      <p:ext uri="{BB962C8B-B14F-4D97-AF65-F5344CB8AC3E}">
        <p14:creationId xmlns:p14="http://schemas.microsoft.com/office/powerpoint/2010/main" val="42545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118044" cy="1320800"/>
          </a:xfrm>
        </p:spPr>
        <p:txBody>
          <a:bodyPr/>
          <a:lstStyle/>
          <a:p>
            <a:r>
              <a:rPr lang="en-US" dirty="0"/>
              <a:t>NEED OF LANGUAGE LAB.</a:t>
            </a:r>
          </a:p>
        </p:txBody>
      </p:sp>
      <p:sp>
        <p:nvSpPr>
          <p:cNvPr id="3" name="Content Placeholder 2"/>
          <p:cNvSpPr>
            <a:spLocks noGrp="1"/>
          </p:cNvSpPr>
          <p:nvPr>
            <p:ph idx="1"/>
          </p:nvPr>
        </p:nvSpPr>
        <p:spPr>
          <a:xfrm>
            <a:off x="677333" y="2160589"/>
            <a:ext cx="10118045" cy="3880773"/>
          </a:xfrm>
        </p:spPr>
        <p:txBody>
          <a:bodyPr>
            <a:normAutofit/>
          </a:bodyPr>
          <a:lstStyle/>
          <a:p>
            <a:pPr algn="just"/>
            <a:r>
              <a:rPr lang="en-US" sz="2400" dirty="0"/>
              <a:t>A good English language lab when established and used by an institute can do wonders for the learners. </a:t>
            </a:r>
            <a:endParaRPr lang="en-US" sz="2400" dirty="0" smtClean="0"/>
          </a:p>
          <a:p>
            <a:pPr algn="just"/>
            <a:r>
              <a:rPr lang="en-US" sz="2400" dirty="0" smtClean="0"/>
              <a:t>The </a:t>
            </a:r>
            <a:r>
              <a:rPr lang="en-US" sz="2400" dirty="0"/>
              <a:t>learners develop a continuous interest to learn the language as it encourages them to understand it and facilitates the understanding of the concepts of the language</a:t>
            </a:r>
            <a:r>
              <a:rPr lang="en-US" sz="2400" dirty="0" smtClean="0"/>
              <a:t>.</a:t>
            </a:r>
          </a:p>
          <a:p>
            <a:pPr algn="just"/>
            <a:r>
              <a:rPr lang="en-US" sz="2400" dirty="0"/>
              <a:t>English language labs are designed to provide the learners with a strong platform for practical training in the language. </a:t>
            </a:r>
            <a:endParaRPr lang="en-US" sz="2400" dirty="0"/>
          </a:p>
          <a:p>
            <a:endParaRPr lang="en-US" dirty="0"/>
          </a:p>
        </p:txBody>
      </p:sp>
    </p:spTree>
    <p:extLst>
      <p:ext uri="{BB962C8B-B14F-4D97-AF65-F5344CB8AC3E}">
        <p14:creationId xmlns:p14="http://schemas.microsoft.com/office/powerpoint/2010/main" val="212102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OF LANGUAGE LAB.</a:t>
            </a:r>
          </a:p>
        </p:txBody>
      </p:sp>
      <p:sp>
        <p:nvSpPr>
          <p:cNvPr id="3" name="Content Placeholder 2"/>
          <p:cNvSpPr>
            <a:spLocks noGrp="1"/>
          </p:cNvSpPr>
          <p:nvPr>
            <p:ph idx="1"/>
          </p:nvPr>
        </p:nvSpPr>
        <p:spPr>
          <a:xfrm>
            <a:off x="677333" y="1651379"/>
            <a:ext cx="10336409" cy="4389983"/>
          </a:xfrm>
        </p:spPr>
        <p:txBody>
          <a:bodyPr/>
          <a:lstStyle/>
          <a:p>
            <a:pPr algn="just"/>
            <a:r>
              <a:rPr lang="en-US" sz="2800" dirty="0"/>
              <a:t>A good language lab skillfully and efficiently develops the language skills of the learners.  </a:t>
            </a:r>
            <a:endParaRPr lang="en-US" sz="2800" dirty="0" smtClean="0"/>
          </a:p>
          <a:p>
            <a:pPr algn="just"/>
            <a:r>
              <a:rPr lang="en-US" sz="2800" dirty="0" smtClean="0"/>
              <a:t>They </a:t>
            </a:r>
            <a:r>
              <a:rPr lang="en-US" sz="2800" dirty="0"/>
              <a:t>are exposed to functional language in use and are familiarized with the many pronunciation styles that are vital in everyday usage of the English language in today’s world.</a:t>
            </a:r>
          </a:p>
          <a:p>
            <a:endParaRPr lang="en-US" dirty="0"/>
          </a:p>
        </p:txBody>
      </p:sp>
    </p:spTree>
    <p:extLst>
      <p:ext uri="{BB962C8B-B14F-4D97-AF65-F5344CB8AC3E}">
        <p14:creationId xmlns:p14="http://schemas.microsoft.com/office/powerpoint/2010/main" val="319413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472887" cy="891654"/>
          </a:xfrm>
        </p:spPr>
        <p:txBody>
          <a:bodyPr/>
          <a:lstStyle/>
          <a:p>
            <a:r>
              <a:rPr lang="en-US" dirty="0"/>
              <a:t>NEED OF LANGUAGE LAB.</a:t>
            </a:r>
          </a:p>
        </p:txBody>
      </p:sp>
      <p:sp>
        <p:nvSpPr>
          <p:cNvPr id="3" name="Content Placeholder 2"/>
          <p:cNvSpPr>
            <a:spLocks noGrp="1"/>
          </p:cNvSpPr>
          <p:nvPr>
            <p:ph idx="1"/>
          </p:nvPr>
        </p:nvSpPr>
        <p:spPr>
          <a:xfrm>
            <a:off x="677334" y="1501254"/>
            <a:ext cx="10841376" cy="4817659"/>
          </a:xfrm>
        </p:spPr>
        <p:txBody>
          <a:bodyPr>
            <a:normAutofit/>
          </a:bodyPr>
          <a:lstStyle/>
          <a:p>
            <a:pPr algn="just"/>
            <a:r>
              <a:rPr lang="en-US" sz="2400" dirty="0"/>
              <a:t>When a blended methodology of language teaching is adopted in a language lab, the human touch brought in by a teacher (during the classroom section of the language lab) ensures a live delivery of language concepts. </a:t>
            </a:r>
            <a:endParaRPr lang="en-US" sz="2400" dirty="0" smtClean="0"/>
          </a:p>
          <a:p>
            <a:pPr algn="just"/>
            <a:r>
              <a:rPr lang="en-US" sz="2400" dirty="0" smtClean="0"/>
              <a:t>These </a:t>
            </a:r>
            <a:r>
              <a:rPr lang="en-US" sz="2400" dirty="0"/>
              <a:t>concepts are discussed and where need be demonstrated by the teacher before the learners proceed to practice them individually in the computer based section of the language lab. </a:t>
            </a:r>
            <a:endParaRPr lang="en-US" sz="2400" dirty="0" smtClean="0"/>
          </a:p>
          <a:p>
            <a:pPr algn="just"/>
            <a:r>
              <a:rPr lang="en-US" sz="2400" dirty="0" smtClean="0"/>
              <a:t>Learners </a:t>
            </a:r>
            <a:r>
              <a:rPr lang="en-US" sz="2400" dirty="0"/>
              <a:t>hence get ample scope for practice and internalization of language concepts. Language labs also provide scope for using English language through games and practice exercises to polish concepts learnt during classroom sessions.</a:t>
            </a:r>
          </a:p>
          <a:p>
            <a:endParaRPr lang="en-US" dirty="0"/>
          </a:p>
        </p:txBody>
      </p:sp>
    </p:spTree>
    <p:extLst>
      <p:ext uri="{BB962C8B-B14F-4D97-AF65-F5344CB8AC3E}">
        <p14:creationId xmlns:p14="http://schemas.microsoft.com/office/powerpoint/2010/main" val="78282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68672" cy="987188"/>
          </a:xfrm>
        </p:spPr>
        <p:txBody>
          <a:bodyPr/>
          <a:lstStyle/>
          <a:p>
            <a:r>
              <a:rPr lang="en-US" dirty="0"/>
              <a:t>NEED OF LANGUAGE LAB.</a:t>
            </a:r>
          </a:p>
        </p:txBody>
      </p:sp>
      <p:sp>
        <p:nvSpPr>
          <p:cNvPr id="3" name="Content Placeholder 2"/>
          <p:cNvSpPr>
            <a:spLocks noGrp="1"/>
          </p:cNvSpPr>
          <p:nvPr>
            <p:ph idx="1"/>
          </p:nvPr>
        </p:nvSpPr>
        <p:spPr>
          <a:xfrm>
            <a:off x="677333" y="2160589"/>
            <a:ext cx="11059742" cy="3880773"/>
          </a:xfrm>
        </p:spPr>
        <p:txBody>
          <a:bodyPr>
            <a:normAutofit/>
          </a:bodyPr>
          <a:lstStyle/>
          <a:p>
            <a:pPr algn="just"/>
            <a:r>
              <a:rPr lang="en-US" sz="3200" dirty="0"/>
              <a:t>The need for having a language lab is being widely recognized by the English language academia. </a:t>
            </a:r>
            <a:endParaRPr lang="en-US" sz="3200" dirty="0" smtClean="0"/>
          </a:p>
          <a:p>
            <a:pPr algn="just"/>
            <a:r>
              <a:rPr lang="en-US" sz="3200" dirty="0" smtClean="0"/>
              <a:t>Schools </a:t>
            </a:r>
            <a:r>
              <a:rPr lang="en-US" sz="3200" dirty="0"/>
              <a:t>and colleges across the country are opening up to the idea of establishing language labs for the future benefit of their learners.</a:t>
            </a:r>
            <a:endParaRPr lang="en-US" sz="3200" dirty="0"/>
          </a:p>
        </p:txBody>
      </p:sp>
    </p:spTree>
    <p:extLst>
      <p:ext uri="{BB962C8B-B14F-4D97-AF65-F5344CB8AC3E}">
        <p14:creationId xmlns:p14="http://schemas.microsoft.com/office/powerpoint/2010/main" val="32463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 in KVS</a:t>
            </a:r>
            <a:endParaRPr lang="en-US" dirty="0"/>
          </a:p>
        </p:txBody>
      </p:sp>
      <p:sp>
        <p:nvSpPr>
          <p:cNvPr id="3" name="Content Placeholder 2"/>
          <p:cNvSpPr>
            <a:spLocks noGrp="1"/>
          </p:cNvSpPr>
          <p:nvPr>
            <p:ph idx="1"/>
          </p:nvPr>
        </p:nvSpPr>
        <p:spPr>
          <a:xfrm>
            <a:off x="677333" y="1930401"/>
            <a:ext cx="10568422" cy="4110962"/>
          </a:xfrm>
        </p:spPr>
        <p:txBody>
          <a:bodyPr/>
          <a:lstStyle/>
          <a:p>
            <a:pPr algn="just"/>
            <a:r>
              <a:rPr lang="en-US" sz="3200" dirty="0"/>
              <a:t>In phase I of establishment of language labs in </a:t>
            </a:r>
            <a:r>
              <a:rPr lang="en-US" sz="3200" dirty="0" err="1"/>
              <a:t>Kendriya</a:t>
            </a:r>
            <a:r>
              <a:rPr lang="en-US" sz="3200" dirty="0"/>
              <a:t> </a:t>
            </a:r>
            <a:r>
              <a:rPr lang="en-US" sz="3200" dirty="0" err="1"/>
              <a:t>Vidyalayas</a:t>
            </a:r>
            <a:r>
              <a:rPr lang="en-US" sz="3200" dirty="0"/>
              <a:t>, a total of 276 language labs were established all over the country out of which 13 were established in Bhopal Region.</a:t>
            </a:r>
          </a:p>
          <a:p>
            <a:endParaRPr lang="en-US" dirty="0"/>
          </a:p>
        </p:txBody>
      </p:sp>
    </p:spTree>
    <p:extLst>
      <p:ext uri="{BB962C8B-B14F-4D97-AF65-F5344CB8AC3E}">
        <p14:creationId xmlns:p14="http://schemas.microsoft.com/office/powerpoint/2010/main" val="25335401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82</TotalTime>
  <Words>1096</Words>
  <Application>Microsoft Office PowerPoint</Application>
  <PresentationFormat>Widescreen</PresentationFormat>
  <Paragraphs>68</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 3</vt:lpstr>
      <vt:lpstr>Facet</vt:lpstr>
      <vt:lpstr>LANGUAGE LAB IN KENDRIYA VIDYALAYAS</vt:lpstr>
      <vt:lpstr>WHY LANGUAGE LAB.</vt:lpstr>
      <vt:lpstr>WHY LANGUAGE LAB.</vt:lpstr>
      <vt:lpstr>NEED OF LANGUAGE LAB.</vt:lpstr>
      <vt:lpstr>NEED OF LANGUAGE LAB.</vt:lpstr>
      <vt:lpstr>NEED OF LANGUAGE LAB.</vt:lpstr>
      <vt:lpstr>NEED OF LANGUAGE LAB.</vt:lpstr>
      <vt:lpstr>NEED OF LANGUAGE LAB.</vt:lpstr>
      <vt:lpstr>LL in KVS</vt:lpstr>
      <vt:lpstr>The items delivered from KVS (HQ) through various vendors for establishment for language labs are: </vt:lpstr>
      <vt:lpstr>Work Stations in LL</vt:lpstr>
      <vt:lpstr>Step by step work and its monitoring at Vidyalaya level:  </vt:lpstr>
      <vt:lpstr>Step by step work and its monitoring at Vidyalaya level:</vt:lpstr>
      <vt:lpstr>Step by step work and its monitoring at Vidyalaya level:</vt:lpstr>
      <vt:lpstr>The Words worth language lab software</vt:lpstr>
      <vt:lpstr>Features of the Words worth Language Lab software</vt:lpstr>
      <vt:lpstr>Features of the Words worth Language Lab software</vt:lpstr>
      <vt:lpstr>PowerPoint Presentation</vt:lpstr>
      <vt:lpstr>PowerPoint Presentation</vt:lpstr>
      <vt:lpstr>PowerPoint Presentation</vt:lpstr>
      <vt:lpstr>PowerPoint Presentation</vt:lpstr>
      <vt:lpstr>Links for demo of LL Software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LAB</dc:title>
  <dc:creator>priydarshan garg</dc:creator>
  <cp:lastModifiedBy>priydarshan garg</cp:lastModifiedBy>
  <cp:revision>10</cp:revision>
  <dcterms:created xsi:type="dcterms:W3CDTF">2018-07-18T01:07:40Z</dcterms:created>
  <dcterms:modified xsi:type="dcterms:W3CDTF">2018-07-19T17:27:46Z</dcterms:modified>
</cp:coreProperties>
</file>