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 id="266" r:id="rId3"/>
    <p:sldId id="267" r:id="rId4"/>
    <p:sldId id="259" r:id="rId5"/>
    <p:sldId id="258" r:id="rId6"/>
    <p:sldId id="260" r:id="rId7"/>
    <p:sldId id="268" r:id="rId8"/>
    <p:sldId id="263" r:id="rId9"/>
    <p:sldId id="264" r:id="rId10"/>
    <p:sldId id="269" r:id="rId11"/>
    <p:sldId id="270" r:id="rId12"/>
    <p:sldId id="276" r:id="rId13"/>
    <p:sldId id="277" r:id="rId14"/>
    <p:sldId id="262" r:id="rId15"/>
    <p:sldId id="271" r:id="rId16"/>
    <p:sldId id="274" r:id="rId17"/>
    <p:sldId id="275"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88"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9730474-B217-4DE1-9BA6-352D52B99948}" type="datetimeFigureOut">
              <a:rPr lang="en-US" smtClean="0"/>
              <a:t>19/07/2018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D9D160-CCB8-49DC-A26D-F345C409E05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730474-B217-4DE1-9BA6-352D52B99948}" type="datetimeFigureOut">
              <a:rPr lang="en-US" smtClean="0"/>
              <a:t>19/07/2018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9D160-CCB8-49DC-A26D-F345C409E0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730474-B217-4DE1-9BA6-352D52B99948}" type="datetimeFigureOut">
              <a:rPr lang="en-US" smtClean="0"/>
              <a:t>19/07/2018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9D160-CCB8-49DC-A26D-F345C409E0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9730474-B217-4DE1-9BA6-352D52B99948}" type="datetimeFigureOut">
              <a:rPr lang="en-US" smtClean="0"/>
              <a:t>19/07/2018</a:t>
            </a:fld>
            <a:endParaRPr lang="en-US"/>
          </a:p>
        </p:txBody>
      </p:sp>
      <p:sp>
        <p:nvSpPr>
          <p:cNvPr id="9" name="Slide Number Placeholder 8"/>
          <p:cNvSpPr>
            <a:spLocks noGrp="1"/>
          </p:cNvSpPr>
          <p:nvPr>
            <p:ph type="sldNum" sz="quarter" idx="15"/>
          </p:nvPr>
        </p:nvSpPr>
        <p:spPr/>
        <p:txBody>
          <a:bodyPr rtlCol="0"/>
          <a:lstStyle/>
          <a:p>
            <a:fld id="{2BD9D160-CCB8-49DC-A26D-F345C409E055}"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9730474-B217-4DE1-9BA6-352D52B99948}" type="datetimeFigureOut">
              <a:rPr lang="en-US" smtClean="0"/>
              <a:t>19/07/2018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D9D160-CCB8-49DC-A26D-F345C409E05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9730474-B217-4DE1-9BA6-352D52B99948}" type="datetimeFigureOut">
              <a:rPr lang="en-US" smtClean="0"/>
              <a:t>19/07/2018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9D160-CCB8-49DC-A26D-F345C409E055}"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9730474-B217-4DE1-9BA6-352D52B99948}" type="datetimeFigureOut">
              <a:rPr lang="en-US" smtClean="0"/>
              <a:t>19/07/2018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D9D160-CCB8-49DC-A26D-F345C409E055}"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9730474-B217-4DE1-9BA6-352D52B99948}" type="datetimeFigureOut">
              <a:rPr lang="en-US" smtClean="0"/>
              <a:t>19/07/2018</a:t>
            </a:fld>
            <a:endParaRPr lang="en-US"/>
          </a:p>
        </p:txBody>
      </p:sp>
      <p:sp>
        <p:nvSpPr>
          <p:cNvPr id="7" name="Slide Number Placeholder 6"/>
          <p:cNvSpPr>
            <a:spLocks noGrp="1"/>
          </p:cNvSpPr>
          <p:nvPr>
            <p:ph type="sldNum" sz="quarter" idx="11"/>
          </p:nvPr>
        </p:nvSpPr>
        <p:spPr/>
        <p:txBody>
          <a:bodyPr rtlCol="0"/>
          <a:lstStyle/>
          <a:p>
            <a:fld id="{2BD9D160-CCB8-49DC-A26D-F345C409E055}"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730474-B217-4DE1-9BA6-352D52B99948}" type="datetimeFigureOut">
              <a:rPr lang="en-US" smtClean="0"/>
              <a:t>19/07/2018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D9D160-CCB8-49DC-A26D-F345C409E0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9730474-B217-4DE1-9BA6-352D52B99948}" type="datetimeFigureOut">
              <a:rPr lang="en-US" smtClean="0"/>
              <a:t>19/07/2018</a:t>
            </a:fld>
            <a:endParaRPr lang="en-US"/>
          </a:p>
        </p:txBody>
      </p:sp>
      <p:sp>
        <p:nvSpPr>
          <p:cNvPr id="22" name="Slide Number Placeholder 21"/>
          <p:cNvSpPr>
            <a:spLocks noGrp="1"/>
          </p:cNvSpPr>
          <p:nvPr>
            <p:ph type="sldNum" sz="quarter" idx="15"/>
          </p:nvPr>
        </p:nvSpPr>
        <p:spPr/>
        <p:txBody>
          <a:bodyPr rtlCol="0"/>
          <a:lstStyle/>
          <a:p>
            <a:fld id="{2BD9D160-CCB8-49DC-A26D-F345C409E055}"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9730474-B217-4DE1-9BA6-352D52B99948}" type="datetimeFigureOut">
              <a:rPr lang="en-US" smtClean="0"/>
              <a:t>19/07/2018</a:t>
            </a:fld>
            <a:endParaRPr lang="en-US"/>
          </a:p>
        </p:txBody>
      </p:sp>
      <p:sp>
        <p:nvSpPr>
          <p:cNvPr id="18" name="Slide Number Placeholder 17"/>
          <p:cNvSpPr>
            <a:spLocks noGrp="1"/>
          </p:cNvSpPr>
          <p:nvPr>
            <p:ph type="sldNum" sz="quarter" idx="11"/>
          </p:nvPr>
        </p:nvSpPr>
        <p:spPr/>
        <p:txBody>
          <a:bodyPr rtlCol="0"/>
          <a:lstStyle/>
          <a:p>
            <a:fld id="{2BD9D160-CCB8-49DC-A26D-F345C409E055}"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9730474-B217-4DE1-9BA6-352D52B99948}" type="datetimeFigureOut">
              <a:rPr lang="en-US" smtClean="0"/>
              <a:t>19/07/2018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BD9D160-CCB8-49DC-A26D-F345C409E0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bhm.dae.gov.i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apt.org.in/" TargetMode="External"/><Relationship Id="rId2" Type="http://schemas.openxmlformats.org/officeDocument/2006/relationships/hyperlink" Target="http://www.hbcse.tifr.res.i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info@sofworld.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851648" cy="2209800"/>
          </a:xfrm>
        </p:spPr>
        <p:txBody>
          <a:bodyPr>
            <a:normAutofit/>
          </a:bodyPr>
          <a:lstStyle/>
          <a:p>
            <a:pPr algn="ctr"/>
            <a:r>
              <a:rPr lang="en-US" sz="4400" dirty="0" smtClean="0">
                <a:solidFill>
                  <a:srgbClr val="FF0000"/>
                </a:solidFill>
              </a:rPr>
              <a:t>KENDRIYA VIDYALAYA SANGATHAN</a:t>
            </a:r>
            <a:endParaRPr lang="en-US" sz="4400" dirty="0">
              <a:solidFill>
                <a:srgbClr val="FF0000"/>
              </a:solidFill>
            </a:endParaRPr>
          </a:p>
        </p:txBody>
      </p:sp>
      <p:sp>
        <p:nvSpPr>
          <p:cNvPr id="3" name="Subtitle 2"/>
          <p:cNvSpPr>
            <a:spLocks noGrp="1"/>
          </p:cNvSpPr>
          <p:nvPr>
            <p:ph type="subTitle" idx="1"/>
          </p:nvPr>
        </p:nvSpPr>
        <p:spPr>
          <a:xfrm>
            <a:off x="2057400" y="3276600"/>
            <a:ext cx="6172200" cy="1981200"/>
          </a:xfrm>
        </p:spPr>
        <p:txBody>
          <a:bodyPr>
            <a:normAutofit fontScale="92500" lnSpcReduction="10000"/>
          </a:bodyPr>
          <a:lstStyle/>
          <a:p>
            <a:pPr algn="ctr"/>
            <a:endParaRPr lang="en-US" dirty="0" smtClean="0"/>
          </a:p>
          <a:p>
            <a:pPr algn="ctr"/>
            <a:r>
              <a:rPr lang="en-US" sz="3600" b="1" dirty="0" smtClean="0">
                <a:solidFill>
                  <a:srgbClr val="92D050"/>
                </a:solidFill>
              </a:rPr>
              <a:t>PRINCIPALS CONFERENCE  </a:t>
            </a:r>
          </a:p>
          <a:p>
            <a:pPr algn="ctr"/>
            <a:r>
              <a:rPr lang="en-US" sz="3600" dirty="0" smtClean="0">
                <a:solidFill>
                  <a:srgbClr val="92D050"/>
                </a:solidFill>
              </a:rPr>
              <a:t>2018</a:t>
            </a:r>
            <a:endParaRPr lang="en-US" sz="3600" b="1" dirty="0">
              <a:solidFill>
                <a:srgbClr val="92D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a:bodyPr>
          <a:lstStyle/>
          <a:p>
            <a:pPr algn="ctr"/>
            <a:r>
              <a:rPr lang="en-US" sz="3200" b="1" dirty="0" smtClean="0"/>
              <a:t>HOW TO APPLY</a:t>
            </a:r>
            <a:endParaRPr lang="en-US" sz="3200" dirty="0"/>
          </a:p>
        </p:txBody>
      </p:sp>
      <p:sp>
        <p:nvSpPr>
          <p:cNvPr id="3" name="Content Placeholder 2"/>
          <p:cNvSpPr>
            <a:spLocks noGrp="1"/>
          </p:cNvSpPr>
          <p:nvPr>
            <p:ph idx="1"/>
          </p:nvPr>
        </p:nvSpPr>
        <p:spPr>
          <a:xfrm>
            <a:off x="457200" y="3657600"/>
            <a:ext cx="7467600" cy="2743200"/>
          </a:xfrm>
        </p:spPr>
        <p:txBody>
          <a:bodyPr>
            <a:normAutofit fontScale="62500" lnSpcReduction="20000"/>
          </a:bodyPr>
          <a:lstStyle/>
          <a:p>
            <a:r>
              <a:rPr lang="en-US" dirty="0" smtClean="0"/>
              <a:t>Ms. </a:t>
            </a:r>
            <a:r>
              <a:rPr lang="en-US" dirty="0" err="1" smtClean="0"/>
              <a:t>Survi</a:t>
            </a:r>
            <a:r>
              <a:rPr lang="en-US" dirty="0" smtClean="0"/>
              <a:t> </a:t>
            </a:r>
            <a:r>
              <a:rPr lang="en-US" dirty="0" err="1" smtClean="0"/>
              <a:t>Parashar</a:t>
            </a:r>
            <a:r>
              <a:rPr lang="en-US" dirty="0" smtClean="0"/>
              <a:t> </a:t>
            </a:r>
          </a:p>
          <a:p>
            <a:pPr>
              <a:buNone/>
            </a:pPr>
            <a:r>
              <a:rPr lang="en-US" dirty="0" smtClean="0"/>
              <a:t>      Assistant Manager </a:t>
            </a:r>
          </a:p>
          <a:p>
            <a:pPr>
              <a:buNone/>
            </a:pPr>
            <a:r>
              <a:rPr lang="en-US" dirty="0" smtClean="0"/>
              <a:t>      </a:t>
            </a:r>
            <a:r>
              <a:rPr lang="en-US" dirty="0" err="1" smtClean="0"/>
              <a:t>Rajya</a:t>
            </a:r>
            <a:r>
              <a:rPr lang="en-US" dirty="0" smtClean="0"/>
              <a:t> </a:t>
            </a:r>
            <a:r>
              <a:rPr lang="en-US" dirty="0" err="1" smtClean="0"/>
              <a:t>Shiksha</a:t>
            </a:r>
            <a:r>
              <a:rPr lang="en-US" dirty="0" smtClean="0"/>
              <a:t> Kendra </a:t>
            </a:r>
          </a:p>
          <a:p>
            <a:pPr>
              <a:buNone/>
            </a:pPr>
            <a:r>
              <a:rPr lang="en-US" dirty="0" smtClean="0"/>
              <a:t>      </a:t>
            </a:r>
            <a:r>
              <a:rPr lang="en-US" dirty="0" err="1" smtClean="0"/>
              <a:t>Pustak</a:t>
            </a:r>
            <a:r>
              <a:rPr lang="en-US" dirty="0" smtClean="0"/>
              <a:t> </a:t>
            </a:r>
            <a:r>
              <a:rPr lang="en-US" dirty="0" err="1" smtClean="0"/>
              <a:t>Bhawan</a:t>
            </a:r>
            <a:r>
              <a:rPr lang="en-US" dirty="0" smtClean="0"/>
              <a:t> “B” Wing, </a:t>
            </a:r>
          </a:p>
          <a:p>
            <a:pPr>
              <a:buNone/>
            </a:pPr>
            <a:r>
              <a:rPr lang="en-US" dirty="0" smtClean="0"/>
              <a:t>      </a:t>
            </a:r>
            <a:r>
              <a:rPr lang="en-US" dirty="0" err="1" smtClean="0"/>
              <a:t>Arera</a:t>
            </a:r>
            <a:r>
              <a:rPr lang="en-US" dirty="0" smtClean="0"/>
              <a:t> Hills, Bhopal-462011 (M.P.) 	</a:t>
            </a:r>
          </a:p>
          <a:p>
            <a:r>
              <a:rPr lang="en-US" dirty="0" smtClean="0"/>
              <a:t>Contact No. 0755-2559952 </a:t>
            </a:r>
          </a:p>
          <a:p>
            <a:r>
              <a:rPr lang="en-US" dirty="0" smtClean="0"/>
              <a:t>Fax - 0755-2552363 	</a:t>
            </a:r>
          </a:p>
          <a:p>
            <a:pPr>
              <a:buNone/>
            </a:pPr>
            <a:r>
              <a:rPr lang="en-US" dirty="0" smtClean="0"/>
              <a:t>      Email- ntse2011@gmail.com 	</a:t>
            </a:r>
          </a:p>
          <a:p>
            <a:r>
              <a:rPr lang="en-US" dirty="0" smtClean="0"/>
              <a:t>Website:- http://www.ssa.mp.gov.in/ </a:t>
            </a:r>
          </a:p>
          <a:p>
            <a:pPr>
              <a:buNone/>
            </a:pPr>
            <a:r>
              <a:rPr lang="en-US" dirty="0" smtClean="0"/>
              <a:t>                      www.vyapam.nic.in 	</a:t>
            </a:r>
          </a:p>
          <a:p>
            <a:pPr>
              <a:buNone/>
            </a:pPr>
            <a:endParaRPr lang="en-US" dirty="0" smtClean="0"/>
          </a:p>
          <a:p>
            <a:pPr>
              <a:buNone/>
            </a:pPr>
            <a:endParaRPr lang="en-US" dirty="0" smtClean="0"/>
          </a:p>
          <a:p>
            <a:endParaRPr lang="en-US" dirty="0"/>
          </a:p>
        </p:txBody>
      </p:sp>
      <p:sp>
        <p:nvSpPr>
          <p:cNvPr id="4" name="Title 1"/>
          <p:cNvSpPr txBox="1">
            <a:spLocks/>
          </p:cNvSpPr>
          <p:nvPr/>
        </p:nvSpPr>
        <p:spPr>
          <a:xfrm>
            <a:off x="381000" y="2743200"/>
            <a:ext cx="6019800" cy="68580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600" b="1" i="0" u="none" strike="noStrike" kern="1200" cap="small" spc="0" normalizeH="0" baseline="0" noProof="0" dirty="0" smtClean="0">
                <a:ln>
                  <a:noFill/>
                </a:ln>
                <a:solidFill>
                  <a:schemeClr val="tx2"/>
                </a:solidFill>
                <a:effectLst/>
                <a:uLnTx/>
                <a:uFillTx/>
                <a:latin typeface="+mj-lt"/>
                <a:ea typeface="+mj-ea"/>
                <a:cs typeface="+mj-cs"/>
              </a:rPr>
              <a:t>LIAISON OFFICERS of Madhya Pradesh State</a:t>
            </a:r>
            <a:endParaRPr kumimoji="0" lang="en-US" sz="1600" b="0" i="0" u="none" strike="noStrike" kern="1200" cap="small" spc="0" normalizeH="0" baseline="0" noProof="0" dirty="0">
              <a:ln>
                <a:noFill/>
              </a:ln>
              <a:solidFill>
                <a:schemeClr val="tx2"/>
              </a:solidFill>
              <a:effectLst/>
              <a:uLnTx/>
              <a:uFillTx/>
              <a:latin typeface="+mj-lt"/>
              <a:ea typeface="+mj-ea"/>
              <a:cs typeface="+mj-cs"/>
            </a:endParaRPr>
          </a:p>
        </p:txBody>
      </p:sp>
      <p:sp>
        <p:nvSpPr>
          <p:cNvPr id="5" name="Rectangle 4"/>
          <p:cNvSpPr/>
          <p:nvPr/>
        </p:nvSpPr>
        <p:spPr>
          <a:xfrm>
            <a:off x="533400" y="1219200"/>
            <a:ext cx="8001000" cy="1754326"/>
          </a:xfrm>
          <a:prstGeom prst="rect">
            <a:avLst/>
          </a:prstGeom>
        </p:spPr>
        <p:txBody>
          <a:bodyPr wrap="square">
            <a:spAutoFit/>
          </a:bodyPr>
          <a:lstStyle/>
          <a:p>
            <a:r>
              <a:rPr lang="en-US" dirty="0"/>
              <a:t>Candidates can register in either online or offline </a:t>
            </a:r>
            <a:r>
              <a:rPr lang="en-US" dirty="0" smtClean="0"/>
              <a:t>mode.</a:t>
            </a:r>
            <a:r>
              <a:rPr lang="en-US" b="1" dirty="0"/>
              <a:t> To apply online</a:t>
            </a:r>
            <a:r>
              <a:rPr lang="en-US" dirty="0"/>
              <a:t>, visit the official website of NTSE i.e. </a:t>
            </a:r>
            <a:r>
              <a:rPr lang="en-US" b="1" dirty="0"/>
              <a:t>www.ncert.nic.in</a:t>
            </a:r>
            <a:r>
              <a:rPr lang="en-US" dirty="0"/>
              <a:t>, enter details and pay the requisite fee.</a:t>
            </a:r>
          </a:p>
          <a:p>
            <a:r>
              <a:rPr lang="en-US" b="1" dirty="0"/>
              <a:t>To apply offline</a:t>
            </a:r>
            <a:r>
              <a:rPr lang="en-US" dirty="0"/>
              <a:t>, candidates can obtain the printed application form from the office of </a:t>
            </a:r>
            <a:r>
              <a:rPr lang="en-US" dirty="0" smtClean="0"/>
              <a:t>Liaison Officer of State/UT.</a:t>
            </a:r>
            <a:r>
              <a:rPr lang="en-US" dirty="0"/>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92D050"/>
                </a:solidFill>
              </a:rPr>
              <a:t>OLYMPIAD</a:t>
            </a:r>
            <a:endParaRPr lang="en-US" sz="4800" b="1" dirty="0">
              <a:solidFill>
                <a:srgbClr val="92D050"/>
              </a:solidFill>
            </a:endParaRPr>
          </a:p>
        </p:txBody>
      </p:sp>
      <p:pic>
        <p:nvPicPr>
          <p:cNvPr id="1026" name="Picture 2" descr="C:\Users\kvd\Desktop\Science Olympiad Logo Green.jpg"/>
          <p:cNvPicPr>
            <a:picLocks noGrp="1" noChangeAspect="1" noChangeArrowheads="1"/>
          </p:cNvPicPr>
          <p:nvPr>
            <p:ph idx="1"/>
          </p:nvPr>
        </p:nvPicPr>
        <p:blipFill>
          <a:blip r:embed="rId2"/>
          <a:srcRect/>
          <a:stretch>
            <a:fillRect/>
          </a:stretch>
        </p:blipFill>
        <p:spPr bwMode="auto">
          <a:xfrm>
            <a:off x="4038600" y="2057400"/>
            <a:ext cx="3962400" cy="2286000"/>
          </a:xfrm>
          <a:prstGeom prst="rect">
            <a:avLst/>
          </a:prstGeom>
          <a:noFill/>
        </p:spPr>
      </p:pic>
      <p:pic>
        <p:nvPicPr>
          <p:cNvPr id="1028" name="Picture 4" descr="C:\Users\kvd\Desktop\ncoF.jpg"/>
          <p:cNvPicPr>
            <a:picLocks noChangeAspect="1" noChangeArrowheads="1"/>
          </p:cNvPicPr>
          <p:nvPr/>
        </p:nvPicPr>
        <p:blipFill>
          <a:blip r:embed="rId3"/>
          <a:srcRect/>
          <a:stretch>
            <a:fillRect/>
          </a:stretch>
        </p:blipFill>
        <p:spPr bwMode="auto">
          <a:xfrm>
            <a:off x="1066800" y="4495800"/>
            <a:ext cx="2895600" cy="119538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77200" cy="1417638"/>
          </a:xfrm>
        </p:spPr>
        <p:txBody>
          <a:bodyPr>
            <a:normAutofit/>
          </a:bodyPr>
          <a:lstStyle/>
          <a:p>
            <a:pPr algn="ctr"/>
            <a:r>
              <a:rPr lang="en-US" sz="2700" cap="all" dirty="0" smtClean="0"/>
              <a:t>HOMI BHABHA CENTRE FOR SCIENCE EDUCATION</a:t>
            </a:r>
            <a:r>
              <a:rPr lang="en-US" cap="all" dirty="0" smtClean="0"/>
              <a:t/>
            </a:r>
            <a:br>
              <a:rPr lang="en-US" cap="all" dirty="0" smtClean="0"/>
            </a:br>
            <a:endParaRPr lang="en-US" dirty="0"/>
          </a:p>
        </p:txBody>
      </p:sp>
      <p:sp>
        <p:nvSpPr>
          <p:cNvPr id="3" name="Content Placeholder 2"/>
          <p:cNvSpPr>
            <a:spLocks noGrp="1"/>
          </p:cNvSpPr>
          <p:nvPr>
            <p:ph idx="1"/>
          </p:nvPr>
        </p:nvSpPr>
        <p:spPr>
          <a:xfrm>
            <a:off x="457200" y="1295400"/>
            <a:ext cx="8229600" cy="5257800"/>
          </a:xfrm>
        </p:spPr>
        <p:txBody>
          <a:bodyPr>
            <a:normAutofit lnSpcReduction="10000"/>
          </a:bodyPr>
          <a:lstStyle/>
          <a:p>
            <a:r>
              <a:rPr lang="en-US" dirty="0" smtClean="0"/>
              <a:t>The international Olympiad movement is aimed at bringing the most gifted secondary and higher secondary students of the world together in a friendly competition of the highest level.</a:t>
            </a:r>
          </a:p>
          <a:p>
            <a:r>
              <a:rPr lang="en-US" dirty="0" smtClean="0"/>
              <a:t>The Olympiads are not merely competitions, they are the meeting places of the brightest young minds of the world, and many friendships forged at the Olympiads form the seeds of scientific collaboration later in life. Much like the Olympics in sports, the Olympiads are a celebration of the very best in school level science and mathematics.</a:t>
            </a:r>
          </a:p>
          <a:p>
            <a:r>
              <a:rPr lang="en-US" dirty="0" smtClean="0"/>
              <a:t>The Mathematics Olympiad is conducted under the aegis of the </a:t>
            </a:r>
            <a:r>
              <a:rPr lang="en-US" dirty="0" smtClean="0">
                <a:hlinkClick r:id="rId2"/>
              </a:rPr>
              <a:t>National Board for Higher Mathematics (NBHM)</a:t>
            </a:r>
            <a:r>
              <a:rPr lang="en-US" dirty="0" smtClean="0"/>
              <a: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r>
              <a:rPr lang="en-US" dirty="0" smtClean="0"/>
              <a:t>The </a:t>
            </a:r>
            <a:r>
              <a:rPr lang="en-US" dirty="0" err="1" smtClean="0">
                <a:hlinkClick r:id="rId2"/>
              </a:rPr>
              <a:t>Homi</a:t>
            </a:r>
            <a:r>
              <a:rPr lang="en-US" dirty="0" smtClean="0">
                <a:hlinkClick r:id="rId2"/>
              </a:rPr>
              <a:t> </a:t>
            </a:r>
            <a:r>
              <a:rPr lang="en-US" dirty="0" err="1" smtClean="0">
                <a:hlinkClick r:id="rId2"/>
              </a:rPr>
              <a:t>Bhabha</a:t>
            </a:r>
            <a:r>
              <a:rPr lang="en-US" dirty="0" smtClean="0">
                <a:hlinkClick r:id="rId2"/>
              </a:rPr>
              <a:t> Centre for Science Education</a:t>
            </a:r>
            <a:r>
              <a:rPr lang="en-US" dirty="0" smtClean="0"/>
              <a:t> is the nodal centre of the country for this </a:t>
            </a:r>
            <a:r>
              <a:rPr lang="en-US" dirty="0" err="1" smtClean="0"/>
              <a:t>programme</a:t>
            </a:r>
            <a:r>
              <a:rPr lang="en-US" dirty="0" smtClean="0"/>
              <a:t>. The </a:t>
            </a:r>
            <a:r>
              <a:rPr lang="en-US" dirty="0" err="1" smtClean="0"/>
              <a:t>programme</a:t>
            </a:r>
            <a:r>
              <a:rPr lang="en-US" dirty="0" smtClean="0"/>
              <a:t> aims at promoting excellence in science and mathematics among pre-university students.</a:t>
            </a:r>
          </a:p>
          <a:p>
            <a:r>
              <a:rPr lang="en-US" dirty="0" err="1" smtClean="0"/>
              <a:t>mong</a:t>
            </a:r>
            <a:r>
              <a:rPr lang="en-US" dirty="0" smtClean="0"/>
              <a:t> the sciences, the Olympiad </a:t>
            </a:r>
            <a:r>
              <a:rPr lang="en-US" dirty="0" err="1" smtClean="0"/>
              <a:t>programme</a:t>
            </a:r>
            <a:r>
              <a:rPr lang="en-US" dirty="0" smtClean="0"/>
              <a:t> in Astronomy (junior and senior level), Biology, Chemistry, Junior Science and Physics is a five stage process for each subject separately. The first stage for each subject is organized by the </a:t>
            </a:r>
            <a:r>
              <a:rPr lang="en-US" dirty="0" smtClean="0">
                <a:hlinkClick r:id="rId3"/>
              </a:rPr>
              <a:t>Indian Association of Physics Teachers (IAPT)</a:t>
            </a:r>
            <a:r>
              <a:rPr lang="en-US" dirty="0" smtClean="0"/>
              <a:t> in collaboration with teacher associations in other subjects. All the remaining  stages are organized by </a:t>
            </a:r>
            <a:r>
              <a:rPr lang="en-US" dirty="0" err="1" smtClean="0"/>
              <a:t>Homi</a:t>
            </a:r>
            <a:r>
              <a:rPr lang="en-US" dirty="0" smtClean="0"/>
              <a:t> </a:t>
            </a:r>
            <a:r>
              <a:rPr lang="en-US" dirty="0" err="1" smtClean="0"/>
              <a:t>Bhabha</a:t>
            </a:r>
            <a:r>
              <a:rPr lang="en-US" dirty="0" smtClean="0"/>
              <a:t> Centre for Science Education (HBCSE).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IAPT  OLYMPIAD</a:t>
            </a:r>
            <a:r>
              <a:rPr lang="en-US" dirty="0" smtClean="0"/>
              <a:t/>
            </a:r>
            <a:br>
              <a:rPr lang="en-US" dirty="0" smtClean="0"/>
            </a:br>
            <a:endParaRPr lang="en-US" dirty="0"/>
          </a:p>
        </p:txBody>
      </p:sp>
      <p:graphicFrame>
        <p:nvGraphicFramePr>
          <p:cNvPr id="5" name="Table 4"/>
          <p:cNvGraphicFramePr>
            <a:graphicFrameLocks noGrp="1"/>
          </p:cNvGraphicFramePr>
          <p:nvPr/>
        </p:nvGraphicFramePr>
        <p:xfrm>
          <a:off x="533400" y="1397000"/>
          <a:ext cx="7467600" cy="4524375"/>
        </p:xfrm>
        <a:graphic>
          <a:graphicData uri="http://schemas.openxmlformats.org/drawingml/2006/table">
            <a:tbl>
              <a:tblPr firstRow="1" bandRow="1">
                <a:tableStyleId>{5C22544A-7EE6-4342-B048-85BDC9FD1C3A}</a:tableStyleId>
              </a:tblPr>
              <a:tblGrid>
                <a:gridCol w="3775753"/>
                <a:gridCol w="3691847"/>
              </a:tblGrid>
              <a:tr h="511175">
                <a:tc>
                  <a:txBody>
                    <a:bodyPr/>
                    <a:lstStyle/>
                    <a:p>
                      <a:pPr marL="0" marR="0">
                        <a:lnSpc>
                          <a:spcPts val="1690"/>
                        </a:lnSpc>
                        <a:spcBef>
                          <a:spcPts val="0"/>
                        </a:spcBef>
                        <a:spcAft>
                          <a:spcPts val="0"/>
                        </a:spcAft>
                      </a:pPr>
                      <a:r>
                        <a:rPr lang="en-US" sz="1800" b="1" dirty="0">
                          <a:solidFill>
                            <a:srgbClr val="666666"/>
                          </a:solidFill>
                          <a:latin typeface="Arial"/>
                          <a:ea typeface="Times New Roman"/>
                          <a:cs typeface="Mangal"/>
                        </a:rPr>
                        <a:t>Registration of </a:t>
                      </a:r>
                      <a:r>
                        <a:rPr lang="en-US" sz="1800" b="1" dirty="0" smtClean="0">
                          <a:solidFill>
                            <a:srgbClr val="666666"/>
                          </a:solidFill>
                          <a:latin typeface="Arial"/>
                          <a:ea typeface="Times New Roman"/>
                          <a:cs typeface="Mangal"/>
                        </a:rPr>
                        <a:t>centers</a:t>
                      </a:r>
                      <a:endParaRPr lang="en-US" sz="1800" b="1" dirty="0">
                        <a:latin typeface="Calibri"/>
                        <a:ea typeface="Calibri"/>
                        <a:cs typeface="Mangal"/>
                      </a:endParaRPr>
                    </a:p>
                  </a:txBody>
                  <a:tcPr marL="47625" marR="47625" marT="47625" marB="47625" anchor="ctr"/>
                </a:tc>
                <a:tc>
                  <a:txBody>
                    <a:bodyPr/>
                    <a:lstStyle/>
                    <a:p>
                      <a:pPr marL="0" marR="0">
                        <a:lnSpc>
                          <a:spcPts val="1690"/>
                        </a:lnSpc>
                        <a:spcBef>
                          <a:spcPts val="0"/>
                        </a:spcBef>
                        <a:spcAft>
                          <a:spcPts val="0"/>
                        </a:spcAft>
                      </a:pPr>
                      <a:r>
                        <a:rPr lang="en-US" sz="1800" b="1" dirty="0">
                          <a:solidFill>
                            <a:srgbClr val="666666"/>
                          </a:solidFill>
                          <a:latin typeface="Arial"/>
                          <a:ea typeface="Times New Roman"/>
                          <a:cs typeface="Mangal"/>
                        </a:rPr>
                        <a:t>1</a:t>
                      </a:r>
                      <a:r>
                        <a:rPr lang="en-US" sz="1800" b="1" baseline="30000" dirty="0">
                          <a:solidFill>
                            <a:srgbClr val="666666"/>
                          </a:solidFill>
                          <a:latin typeface="Arial"/>
                          <a:ea typeface="Times New Roman"/>
                          <a:cs typeface="Mangal"/>
                        </a:rPr>
                        <a:t>st</a:t>
                      </a:r>
                      <a:r>
                        <a:rPr lang="en-US" sz="1800" b="1" dirty="0">
                          <a:solidFill>
                            <a:srgbClr val="666666"/>
                          </a:solidFill>
                          <a:latin typeface="Arial"/>
                          <a:ea typeface="Times New Roman"/>
                          <a:cs typeface="Mangal"/>
                        </a:rPr>
                        <a:t> to 31</a:t>
                      </a:r>
                      <a:r>
                        <a:rPr lang="en-US" sz="1800" b="1" baseline="30000" dirty="0">
                          <a:solidFill>
                            <a:srgbClr val="666666"/>
                          </a:solidFill>
                          <a:latin typeface="Arial"/>
                          <a:ea typeface="Times New Roman"/>
                          <a:cs typeface="Mangal"/>
                        </a:rPr>
                        <a:t>st</a:t>
                      </a:r>
                      <a:r>
                        <a:rPr lang="en-US" sz="1800" b="1" dirty="0">
                          <a:solidFill>
                            <a:srgbClr val="666666"/>
                          </a:solidFill>
                          <a:latin typeface="Arial"/>
                          <a:ea typeface="Times New Roman"/>
                          <a:cs typeface="Mangal"/>
                        </a:rPr>
                        <a:t> August 2018</a:t>
                      </a:r>
                      <a:endParaRPr lang="en-US" sz="1800" b="1" dirty="0">
                        <a:latin typeface="Calibri"/>
                        <a:ea typeface="Calibri"/>
                        <a:cs typeface="Mangal"/>
                      </a:endParaRPr>
                    </a:p>
                  </a:txBody>
                  <a:tcPr marL="47625" marR="47625" marT="47625" marB="47625" anchor="ctr"/>
                </a:tc>
              </a:tr>
              <a:tr h="511175">
                <a:tc>
                  <a:txBody>
                    <a:bodyPr/>
                    <a:lstStyle/>
                    <a:p>
                      <a:pPr marL="0" marR="0">
                        <a:lnSpc>
                          <a:spcPts val="1690"/>
                        </a:lnSpc>
                        <a:spcBef>
                          <a:spcPts val="0"/>
                        </a:spcBef>
                        <a:spcAft>
                          <a:spcPts val="0"/>
                        </a:spcAft>
                      </a:pPr>
                      <a:r>
                        <a:rPr lang="en-US" sz="1800" b="1" dirty="0">
                          <a:solidFill>
                            <a:srgbClr val="666666"/>
                          </a:solidFill>
                          <a:latin typeface="Arial"/>
                          <a:ea typeface="Times New Roman"/>
                          <a:cs typeface="Mangal"/>
                        </a:rPr>
                        <a:t>Enrolment of candidates</a:t>
                      </a:r>
                      <a:endParaRPr lang="en-US" sz="1800" b="1" dirty="0">
                        <a:latin typeface="Calibri"/>
                        <a:ea typeface="Calibri"/>
                        <a:cs typeface="Mangal"/>
                      </a:endParaRPr>
                    </a:p>
                  </a:txBody>
                  <a:tcPr marL="47625" marR="47625" marT="47625" marB="47625" anchor="ctr"/>
                </a:tc>
                <a:tc>
                  <a:txBody>
                    <a:bodyPr/>
                    <a:lstStyle/>
                    <a:p>
                      <a:pPr marL="0" marR="0">
                        <a:lnSpc>
                          <a:spcPts val="1690"/>
                        </a:lnSpc>
                        <a:spcBef>
                          <a:spcPts val="0"/>
                        </a:spcBef>
                        <a:spcAft>
                          <a:spcPts val="0"/>
                        </a:spcAft>
                      </a:pPr>
                      <a:r>
                        <a:rPr lang="en-US" sz="1800" b="1" dirty="0">
                          <a:solidFill>
                            <a:srgbClr val="666666"/>
                          </a:solidFill>
                          <a:latin typeface="Arial"/>
                          <a:ea typeface="Times New Roman"/>
                          <a:cs typeface="Mangal"/>
                        </a:rPr>
                        <a:t>1</a:t>
                      </a:r>
                      <a:r>
                        <a:rPr lang="en-US" sz="1800" b="1" baseline="30000" dirty="0">
                          <a:solidFill>
                            <a:srgbClr val="666666"/>
                          </a:solidFill>
                          <a:latin typeface="Arial"/>
                          <a:ea typeface="Times New Roman"/>
                          <a:cs typeface="Mangal"/>
                        </a:rPr>
                        <a:t>st</a:t>
                      </a:r>
                      <a:r>
                        <a:rPr lang="en-US" sz="1800" b="1" dirty="0">
                          <a:solidFill>
                            <a:srgbClr val="666666"/>
                          </a:solidFill>
                          <a:latin typeface="Arial"/>
                          <a:ea typeface="Times New Roman"/>
                          <a:cs typeface="Mangal"/>
                        </a:rPr>
                        <a:t> August to 15</a:t>
                      </a:r>
                      <a:r>
                        <a:rPr lang="en-US" sz="1800" b="1" baseline="30000" dirty="0">
                          <a:solidFill>
                            <a:srgbClr val="666666"/>
                          </a:solidFill>
                          <a:latin typeface="Arial"/>
                          <a:ea typeface="Times New Roman"/>
                          <a:cs typeface="Mangal"/>
                        </a:rPr>
                        <a:t>th</a:t>
                      </a:r>
                      <a:r>
                        <a:rPr lang="en-US" sz="1800" b="1" dirty="0">
                          <a:solidFill>
                            <a:srgbClr val="666666"/>
                          </a:solidFill>
                          <a:latin typeface="Arial"/>
                          <a:ea typeface="Times New Roman"/>
                          <a:cs typeface="Mangal"/>
                        </a:rPr>
                        <a:t> September, 2018</a:t>
                      </a:r>
                      <a:endParaRPr lang="en-US" sz="1800" b="1" dirty="0">
                        <a:latin typeface="Calibri"/>
                        <a:ea typeface="Calibri"/>
                        <a:cs typeface="Mangal"/>
                      </a:endParaRPr>
                    </a:p>
                  </a:txBody>
                  <a:tcPr marL="47625" marR="47625" marT="47625" marB="47625" anchor="ctr"/>
                </a:tc>
              </a:tr>
              <a:tr h="511175">
                <a:tc>
                  <a:txBody>
                    <a:bodyPr/>
                    <a:lstStyle/>
                    <a:p>
                      <a:pPr marL="0" marR="0">
                        <a:lnSpc>
                          <a:spcPts val="1690"/>
                        </a:lnSpc>
                        <a:spcBef>
                          <a:spcPts val="0"/>
                        </a:spcBef>
                        <a:spcAft>
                          <a:spcPts val="0"/>
                        </a:spcAft>
                      </a:pPr>
                      <a:r>
                        <a:rPr lang="en-US" sz="1800" b="1" dirty="0">
                          <a:solidFill>
                            <a:srgbClr val="666666"/>
                          </a:solidFill>
                          <a:latin typeface="Arial"/>
                          <a:ea typeface="Times New Roman"/>
                          <a:cs typeface="Mangal"/>
                        </a:rPr>
                        <a:t>Last date of payment of fee by the centre in-charge through SBI collect only</a:t>
                      </a:r>
                      <a:endParaRPr lang="en-US" sz="1800" b="1" dirty="0">
                        <a:latin typeface="Calibri"/>
                        <a:ea typeface="Calibri"/>
                        <a:cs typeface="Mangal"/>
                      </a:endParaRPr>
                    </a:p>
                  </a:txBody>
                  <a:tcPr marL="47625" marR="47625" marT="47625" marB="47625" anchor="ctr"/>
                </a:tc>
                <a:tc>
                  <a:txBody>
                    <a:bodyPr/>
                    <a:lstStyle/>
                    <a:p>
                      <a:pPr marL="0" marR="0">
                        <a:lnSpc>
                          <a:spcPts val="1690"/>
                        </a:lnSpc>
                        <a:spcBef>
                          <a:spcPts val="0"/>
                        </a:spcBef>
                        <a:spcAft>
                          <a:spcPts val="0"/>
                        </a:spcAft>
                      </a:pPr>
                      <a:r>
                        <a:rPr lang="en-US" sz="1800" b="1" dirty="0">
                          <a:solidFill>
                            <a:srgbClr val="666666"/>
                          </a:solidFill>
                          <a:latin typeface="Arial"/>
                          <a:ea typeface="Times New Roman"/>
                          <a:cs typeface="Mangal"/>
                        </a:rPr>
                        <a:t>19</a:t>
                      </a:r>
                      <a:r>
                        <a:rPr lang="en-US" sz="1800" b="1" baseline="30000" dirty="0">
                          <a:solidFill>
                            <a:srgbClr val="666666"/>
                          </a:solidFill>
                          <a:latin typeface="Arial"/>
                          <a:ea typeface="Times New Roman"/>
                          <a:cs typeface="Mangal"/>
                        </a:rPr>
                        <a:t>th</a:t>
                      </a:r>
                      <a:r>
                        <a:rPr lang="en-US" sz="1800" b="1" dirty="0">
                          <a:solidFill>
                            <a:srgbClr val="666666"/>
                          </a:solidFill>
                          <a:latin typeface="Arial"/>
                          <a:ea typeface="Times New Roman"/>
                          <a:cs typeface="Mangal"/>
                        </a:rPr>
                        <a:t> September, 2018</a:t>
                      </a:r>
                      <a:endParaRPr lang="en-US" sz="1800" b="1" dirty="0">
                        <a:latin typeface="Calibri"/>
                        <a:ea typeface="Calibri"/>
                        <a:cs typeface="Mangal"/>
                      </a:endParaRPr>
                    </a:p>
                  </a:txBody>
                  <a:tcPr marL="47625" marR="47625" marT="47625" marB="47625" anchor="ctr"/>
                </a:tc>
              </a:tr>
              <a:tr h="5111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Dates of examinations for NSEJS, NSEP, NSEC, NSEB, NSEA</a:t>
                      </a:r>
                      <a:endParaRPr lang="en-US" dirty="0"/>
                    </a:p>
                  </a:txBody>
                  <a:tcPr/>
                </a:tc>
                <a:tc>
                  <a:txBody>
                    <a:bodyPr/>
                    <a:lstStyle/>
                    <a:p>
                      <a:r>
                        <a:rPr kumimoji="0" lang="en-US" sz="1800" kern="1200" dirty="0" smtClean="0">
                          <a:solidFill>
                            <a:schemeClr val="dk1"/>
                          </a:solidFill>
                          <a:latin typeface="+mn-lt"/>
                          <a:ea typeface="+mn-ea"/>
                          <a:cs typeface="+mn-cs"/>
                        </a:rPr>
                        <a:t>18</a:t>
                      </a:r>
                      <a:r>
                        <a:rPr kumimoji="0" lang="en-US" sz="1800" kern="1200" baseline="30000" dirty="0" smtClean="0">
                          <a:solidFill>
                            <a:schemeClr val="dk1"/>
                          </a:solidFill>
                          <a:latin typeface="+mn-lt"/>
                          <a:ea typeface="+mn-ea"/>
                          <a:cs typeface="+mn-cs"/>
                        </a:rPr>
                        <a:t>th</a:t>
                      </a:r>
                      <a:r>
                        <a:rPr kumimoji="0" lang="en-US" sz="1800" kern="1200" dirty="0" smtClean="0">
                          <a:solidFill>
                            <a:schemeClr val="dk1"/>
                          </a:solidFill>
                          <a:latin typeface="+mn-lt"/>
                          <a:ea typeface="+mn-ea"/>
                          <a:cs typeface="+mn-cs"/>
                        </a:rPr>
                        <a:t> </a:t>
                      </a:r>
                      <a:r>
                        <a:rPr kumimoji="0" lang="en-US" sz="1800" kern="1200" dirty="0" err="1" smtClean="0">
                          <a:solidFill>
                            <a:schemeClr val="dk1"/>
                          </a:solidFill>
                          <a:latin typeface="+mn-lt"/>
                          <a:ea typeface="+mn-ea"/>
                          <a:cs typeface="+mn-cs"/>
                        </a:rPr>
                        <a:t>Novemebr</a:t>
                      </a:r>
                      <a:r>
                        <a:rPr kumimoji="0" lang="en-US" sz="1800" kern="1200" dirty="0" smtClean="0">
                          <a:solidFill>
                            <a:schemeClr val="dk1"/>
                          </a:solidFill>
                          <a:latin typeface="+mn-lt"/>
                          <a:ea typeface="+mn-ea"/>
                          <a:cs typeface="+mn-cs"/>
                        </a:rPr>
                        <a:t>, 2018</a:t>
                      </a:r>
                    </a:p>
                    <a:p>
                      <a:r>
                        <a:rPr kumimoji="0" lang="en-US" sz="1800" kern="1200" dirty="0" smtClean="0">
                          <a:solidFill>
                            <a:schemeClr val="dk1"/>
                          </a:solidFill>
                          <a:latin typeface="+mn-lt"/>
                          <a:ea typeface="+mn-ea"/>
                          <a:cs typeface="+mn-cs"/>
                        </a:rPr>
                        <a:t>25</a:t>
                      </a:r>
                      <a:r>
                        <a:rPr kumimoji="0" lang="en-US" sz="1800" kern="1200" baseline="30000" dirty="0" smtClean="0">
                          <a:solidFill>
                            <a:schemeClr val="dk1"/>
                          </a:solidFill>
                          <a:latin typeface="+mn-lt"/>
                          <a:ea typeface="+mn-ea"/>
                          <a:cs typeface="+mn-cs"/>
                        </a:rPr>
                        <a:t>th</a:t>
                      </a:r>
                      <a:r>
                        <a:rPr kumimoji="0" lang="en-US" sz="1800" kern="1200" dirty="0" smtClean="0">
                          <a:solidFill>
                            <a:schemeClr val="dk1"/>
                          </a:solidFill>
                          <a:latin typeface="+mn-lt"/>
                          <a:ea typeface="+mn-ea"/>
                          <a:cs typeface="+mn-cs"/>
                        </a:rPr>
                        <a:t> </a:t>
                      </a:r>
                      <a:r>
                        <a:rPr kumimoji="0" lang="en-US" sz="1800" kern="1200" dirty="0" err="1" smtClean="0">
                          <a:solidFill>
                            <a:schemeClr val="dk1"/>
                          </a:solidFill>
                          <a:latin typeface="+mn-lt"/>
                          <a:ea typeface="+mn-ea"/>
                          <a:cs typeface="+mn-cs"/>
                        </a:rPr>
                        <a:t>Novemebr</a:t>
                      </a:r>
                      <a:r>
                        <a:rPr kumimoji="0" lang="en-US" sz="1800" kern="1200" dirty="0" smtClean="0">
                          <a:solidFill>
                            <a:schemeClr val="dk1"/>
                          </a:solidFill>
                          <a:latin typeface="+mn-lt"/>
                          <a:ea typeface="+mn-ea"/>
                          <a:cs typeface="+mn-cs"/>
                        </a:rPr>
                        <a:t>, 2018</a:t>
                      </a:r>
                      <a:endParaRPr lang="en-US" dirty="0"/>
                    </a:p>
                  </a:txBody>
                  <a:tcPr/>
                </a:tc>
              </a:tr>
              <a:tr h="511175">
                <a:tc>
                  <a:txBody>
                    <a:bodyPr/>
                    <a:lstStyle/>
                    <a:p>
                      <a:r>
                        <a:rPr kumimoji="0" lang="en-US" sz="1800" kern="1200" dirty="0" smtClean="0">
                          <a:solidFill>
                            <a:schemeClr val="dk1"/>
                          </a:solidFill>
                          <a:latin typeface="+mn-lt"/>
                          <a:ea typeface="+mn-ea"/>
                          <a:cs typeface="+mn-cs"/>
                        </a:rPr>
                        <a:t>Announcement of list of candidates of students above Minimum Admissible Score (MAS)</a:t>
                      </a:r>
                      <a:endParaRPr lang="en-US" dirty="0"/>
                    </a:p>
                  </a:txBody>
                  <a:tcPr/>
                </a:tc>
                <a:tc>
                  <a:txBody>
                    <a:bodyPr/>
                    <a:lstStyle/>
                    <a:p>
                      <a:r>
                        <a:rPr kumimoji="0" lang="en-US" sz="1800" kern="1200" dirty="0" smtClean="0">
                          <a:solidFill>
                            <a:schemeClr val="dk1"/>
                          </a:solidFill>
                          <a:latin typeface="+mn-lt"/>
                          <a:ea typeface="+mn-ea"/>
                          <a:cs typeface="+mn-cs"/>
                        </a:rPr>
                        <a:t>25</a:t>
                      </a:r>
                      <a:r>
                        <a:rPr kumimoji="0" lang="en-US" sz="1800" kern="1200" baseline="30000" dirty="0" smtClean="0">
                          <a:solidFill>
                            <a:schemeClr val="dk1"/>
                          </a:solidFill>
                          <a:latin typeface="+mn-lt"/>
                          <a:ea typeface="+mn-ea"/>
                          <a:cs typeface="+mn-cs"/>
                        </a:rPr>
                        <a:t>th</a:t>
                      </a:r>
                      <a:r>
                        <a:rPr kumimoji="0" lang="en-US" sz="1800" kern="1200" dirty="0" smtClean="0">
                          <a:solidFill>
                            <a:schemeClr val="dk1"/>
                          </a:solidFill>
                          <a:latin typeface="+mn-lt"/>
                          <a:ea typeface="+mn-ea"/>
                          <a:cs typeface="+mn-cs"/>
                        </a:rPr>
                        <a:t> December, 2018</a:t>
                      </a:r>
                      <a:endParaRPr lang="en-US" dirty="0"/>
                    </a:p>
                  </a:txBody>
                  <a:tcPr/>
                </a:tc>
              </a:tr>
              <a:tr h="511175">
                <a:tc>
                  <a:txBody>
                    <a:bodyPr/>
                    <a:lstStyle/>
                    <a:p>
                      <a:r>
                        <a:rPr kumimoji="0" lang="en-US" sz="1800" kern="1200" dirty="0" smtClean="0">
                          <a:solidFill>
                            <a:schemeClr val="dk1"/>
                          </a:solidFill>
                          <a:latin typeface="+mn-lt"/>
                          <a:ea typeface="+mn-ea"/>
                          <a:cs typeface="+mn-cs"/>
                        </a:rPr>
                        <a:t>Final list of selected candidates for INO</a:t>
                      </a:r>
                      <a:endParaRPr lang="en-US" dirty="0"/>
                    </a:p>
                  </a:txBody>
                  <a:tcPr/>
                </a:tc>
                <a:tc>
                  <a:txBody>
                    <a:bodyPr/>
                    <a:lstStyle/>
                    <a:p>
                      <a:r>
                        <a:rPr kumimoji="0" lang="en-US" sz="1800" kern="1200" dirty="0" smtClean="0">
                          <a:solidFill>
                            <a:schemeClr val="dk1"/>
                          </a:solidFill>
                          <a:latin typeface="+mn-lt"/>
                          <a:ea typeface="+mn-ea"/>
                          <a:cs typeface="+mn-cs"/>
                        </a:rPr>
                        <a:t>2</a:t>
                      </a:r>
                      <a:r>
                        <a:rPr kumimoji="0" lang="en-US" sz="1800" kern="1200" baseline="30000" dirty="0" smtClean="0">
                          <a:solidFill>
                            <a:schemeClr val="dk1"/>
                          </a:solidFill>
                          <a:latin typeface="+mn-lt"/>
                          <a:ea typeface="+mn-ea"/>
                          <a:cs typeface="+mn-cs"/>
                        </a:rPr>
                        <a:t>nd</a:t>
                      </a:r>
                      <a:r>
                        <a:rPr kumimoji="0" lang="en-US" sz="1800" kern="1200" dirty="0" smtClean="0">
                          <a:solidFill>
                            <a:schemeClr val="dk1"/>
                          </a:solidFill>
                          <a:latin typeface="+mn-lt"/>
                          <a:ea typeface="+mn-ea"/>
                          <a:cs typeface="+mn-cs"/>
                        </a:rPr>
                        <a:t> January, 2019</a:t>
                      </a:r>
                      <a:endParaRPr lang="en-US"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pPr algn="ctr"/>
            <a:r>
              <a:rPr lang="en-US" dirty="0" smtClean="0"/>
              <a:t>SOF Olympiad</a:t>
            </a:r>
            <a:endParaRPr lang="en-US" dirty="0"/>
          </a:p>
        </p:txBody>
      </p:sp>
      <p:graphicFrame>
        <p:nvGraphicFramePr>
          <p:cNvPr id="4" name="Content Placeholder 4"/>
          <p:cNvGraphicFramePr>
            <a:graphicFrameLocks noGrp="1"/>
          </p:cNvGraphicFramePr>
          <p:nvPr>
            <p:ph sz="quarter" idx="1"/>
          </p:nvPr>
        </p:nvGraphicFramePr>
        <p:xfrm>
          <a:off x="457200" y="1210374"/>
          <a:ext cx="7772400" cy="5246834"/>
        </p:xfrm>
        <a:graphic>
          <a:graphicData uri="http://schemas.openxmlformats.org/drawingml/2006/table">
            <a:tbl>
              <a:tblPr firstRow="1" bandRow="1">
                <a:tableStyleId>{5C22544A-7EE6-4342-B048-85BDC9FD1C3A}</a:tableStyleId>
              </a:tblPr>
              <a:tblGrid>
                <a:gridCol w="1905000"/>
                <a:gridCol w="5867400"/>
              </a:tblGrid>
              <a:tr h="727004">
                <a:tc>
                  <a:txBody>
                    <a:bodyPr/>
                    <a:lstStyle/>
                    <a:p>
                      <a:r>
                        <a:rPr lang="en-US" b="1" dirty="0" smtClean="0">
                          <a:solidFill>
                            <a:srgbClr val="002060"/>
                          </a:solidFill>
                        </a:rPr>
                        <a:t>Establishment</a:t>
                      </a:r>
                      <a:endParaRPr lang="en-US" b="1" dirty="0">
                        <a:solidFill>
                          <a:srgbClr val="002060"/>
                        </a:solidFill>
                      </a:endParaRPr>
                    </a:p>
                  </a:txBody>
                  <a:tcPr>
                    <a:solidFill>
                      <a:schemeClr val="accent1">
                        <a:lumMod val="60000"/>
                        <a:lumOff val="40000"/>
                      </a:schemeClr>
                    </a:solidFill>
                  </a:tcPr>
                </a:tc>
                <a:tc>
                  <a:txBody>
                    <a:bodyPr/>
                    <a:lstStyle/>
                    <a:p>
                      <a:r>
                        <a:rPr lang="en-US" dirty="0" smtClean="0"/>
                        <a:t>SOF was established by leading academicians, scientists and media personalities with the aim of promoting science, mathematics, computer education, English, General Knowledge and professional courses</a:t>
                      </a:r>
                      <a:endParaRPr lang="en-US" dirty="0"/>
                    </a:p>
                  </a:txBody>
                  <a:tcPr>
                    <a:solidFill>
                      <a:schemeClr val="accent1">
                        <a:lumMod val="60000"/>
                        <a:lumOff val="40000"/>
                      </a:schemeClr>
                    </a:solidFill>
                  </a:tcPr>
                </a:tc>
              </a:tr>
              <a:tr h="566627">
                <a:tc>
                  <a:txBody>
                    <a:bodyPr/>
                    <a:lstStyle/>
                    <a:p>
                      <a:r>
                        <a:rPr lang="en-US" b="1" dirty="0" smtClean="0">
                          <a:solidFill>
                            <a:srgbClr val="002060"/>
                          </a:solidFill>
                        </a:rPr>
                        <a:t>Purpose</a:t>
                      </a:r>
                      <a:endParaRPr lang="en-US"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SOF is an Educational Organization popularizing academic competition and assisting development of competitive spirit among school children.</a:t>
                      </a:r>
                      <a:endParaRPr lang="en-US" b="1" dirty="0"/>
                    </a:p>
                  </a:txBody>
                  <a:tcPr/>
                </a:tc>
              </a:tr>
              <a:tr h="602168">
                <a:tc>
                  <a:txBody>
                    <a:bodyPr/>
                    <a:lstStyle/>
                    <a:p>
                      <a:r>
                        <a:rPr lang="en-US" b="1" dirty="0" smtClean="0">
                          <a:solidFill>
                            <a:srgbClr val="002060"/>
                          </a:solidFill>
                        </a:rPr>
                        <a:t>Wh</a:t>
                      </a:r>
                      <a:r>
                        <a:rPr lang="en-US" b="1" baseline="0" dirty="0" smtClean="0">
                          <a:solidFill>
                            <a:srgbClr val="002060"/>
                          </a:solidFill>
                        </a:rPr>
                        <a:t>o can apply</a:t>
                      </a:r>
                      <a:endParaRPr lang="en-US" b="1" dirty="0">
                        <a:solidFill>
                          <a:srgbClr val="002060"/>
                        </a:solidFill>
                      </a:endParaRPr>
                    </a:p>
                  </a:txBody>
                  <a:tcPr/>
                </a:tc>
                <a:tc>
                  <a:txBody>
                    <a:bodyPr/>
                    <a:lstStyle/>
                    <a:p>
                      <a:pPr marL="342900" indent="-342900">
                        <a:buNone/>
                      </a:pPr>
                      <a:r>
                        <a:rPr lang="en-US" dirty="0" smtClean="0"/>
                        <a:t>The SOF Olympiad is open to the students of classes</a:t>
                      </a:r>
                    </a:p>
                    <a:p>
                      <a:pPr marL="342900" indent="-342900">
                        <a:buNone/>
                      </a:pPr>
                      <a:r>
                        <a:rPr lang="en-US" dirty="0" smtClean="0"/>
                        <a:t>one to twelve.</a:t>
                      </a:r>
                      <a:endParaRPr lang="en-US" dirty="0"/>
                    </a:p>
                  </a:txBody>
                  <a:tcPr/>
                </a:tc>
              </a:tr>
              <a:tr h="400514">
                <a:tc>
                  <a:txBody>
                    <a:bodyPr/>
                    <a:lstStyle/>
                    <a:p>
                      <a:r>
                        <a:rPr lang="en-US" b="1" dirty="0" smtClean="0">
                          <a:solidFill>
                            <a:srgbClr val="002060"/>
                          </a:solidFill>
                        </a:rPr>
                        <a:t>Eligibility</a:t>
                      </a:r>
                      <a:endParaRPr lang="en-US" b="1" dirty="0">
                        <a:solidFill>
                          <a:srgbClr val="002060"/>
                        </a:solidFill>
                      </a:endParaRPr>
                    </a:p>
                  </a:txBody>
                  <a:tcPr/>
                </a:tc>
                <a:tc>
                  <a:txBody>
                    <a:bodyPr/>
                    <a:lstStyle/>
                    <a:p>
                      <a:r>
                        <a:rPr lang="en-US" dirty="0" smtClean="0"/>
                        <a:t>All students</a:t>
                      </a:r>
                    </a:p>
                  </a:txBody>
                  <a:tcPr/>
                </a:tc>
              </a:tr>
              <a:tr h="596920">
                <a:tc>
                  <a:txBody>
                    <a:bodyPr/>
                    <a:lstStyle/>
                    <a:p>
                      <a:r>
                        <a:rPr lang="en-US" b="1" dirty="0" smtClean="0">
                          <a:solidFill>
                            <a:srgbClr val="002060"/>
                          </a:solidFill>
                        </a:rPr>
                        <a:t>Registration fee</a:t>
                      </a:r>
                      <a:endParaRPr lang="en-US" b="1" dirty="0">
                        <a:solidFill>
                          <a:srgbClr val="002060"/>
                        </a:solidFill>
                      </a:endParaRPr>
                    </a:p>
                  </a:txBody>
                  <a:tcPr/>
                </a:tc>
                <a:tc>
                  <a:txBody>
                    <a:bodyPr/>
                    <a:lstStyle/>
                    <a:p>
                      <a:r>
                        <a:rPr lang="en-US" dirty="0" smtClean="0"/>
                        <a:t>125/-</a:t>
                      </a:r>
                    </a:p>
                  </a:txBody>
                  <a:tcPr/>
                </a:tc>
              </a:tr>
              <a:tr h="1108565">
                <a:tc>
                  <a:txBody>
                    <a:bodyPr/>
                    <a:lstStyle/>
                    <a:p>
                      <a:r>
                        <a:rPr lang="en-US" b="1" dirty="0" smtClean="0">
                          <a:solidFill>
                            <a:srgbClr val="002060"/>
                          </a:solidFill>
                        </a:rPr>
                        <a:t>How</a:t>
                      </a:r>
                      <a:r>
                        <a:rPr lang="en-US" b="1" baseline="0" dirty="0" smtClean="0">
                          <a:solidFill>
                            <a:srgbClr val="002060"/>
                          </a:solidFill>
                        </a:rPr>
                        <a:t> to apply</a:t>
                      </a:r>
                      <a:endParaRPr lang="en-US"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Prospectus containing the Registration forms are sent to all schools registered with SOF. Schools not registered may also request for prospectus by sending an e-mail at</a:t>
                      </a:r>
                      <a:r>
                        <a:rPr lang="en-US" dirty="0" smtClean="0">
                          <a:solidFill>
                            <a:schemeClr val="accent5">
                              <a:lumMod val="50000"/>
                            </a:schemeClr>
                          </a:solidFill>
                        </a:rPr>
                        <a:t> </a:t>
                      </a:r>
                      <a:r>
                        <a:rPr lang="en-US" dirty="0" smtClean="0">
                          <a:solidFill>
                            <a:schemeClr val="accent5">
                              <a:lumMod val="50000"/>
                            </a:schemeClr>
                          </a:solidFill>
                          <a:hlinkClick r:id="rId2"/>
                        </a:rPr>
                        <a:t>info@sofworld.org</a:t>
                      </a:r>
                      <a:r>
                        <a:rPr lang="en-US" dirty="0" smtClean="0"/>
                        <a:t>/ phone call.</a:t>
                      </a: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884238"/>
          </a:xfrm>
        </p:spPr>
        <p:txBody>
          <a:bodyPr/>
          <a:lstStyle/>
          <a:p>
            <a:r>
              <a:rPr lang="en-US" dirty="0" smtClean="0"/>
              <a:t>SOF Olympiad</a:t>
            </a:r>
            <a:endParaRPr lang="en-US" dirty="0"/>
          </a:p>
        </p:txBody>
      </p:sp>
      <p:sp>
        <p:nvSpPr>
          <p:cNvPr id="3" name="Content Placeholder 2"/>
          <p:cNvSpPr>
            <a:spLocks noGrp="1"/>
          </p:cNvSpPr>
          <p:nvPr>
            <p:ph sz="quarter" idx="1"/>
          </p:nvPr>
        </p:nvSpPr>
        <p:spPr/>
        <p:txBody>
          <a:bodyPr/>
          <a:lstStyle/>
          <a:p>
            <a:pPr>
              <a:buNone/>
            </a:pPr>
            <a:r>
              <a:rPr lang="en-US" b="1" dirty="0" smtClean="0"/>
              <a:t>The SOF foundation conducts the following </a:t>
            </a:r>
          </a:p>
          <a:p>
            <a:pPr>
              <a:buNone/>
            </a:pPr>
            <a:r>
              <a:rPr lang="en-US" b="1" dirty="0" smtClean="0"/>
              <a:t>Olympiads: </a:t>
            </a:r>
            <a:endParaRPr lang="en-US" dirty="0" smtClean="0"/>
          </a:p>
          <a:p>
            <a:r>
              <a:rPr lang="en-US" dirty="0" smtClean="0"/>
              <a:t> National Cyber Olympiad(NCO)</a:t>
            </a:r>
          </a:p>
          <a:p>
            <a:r>
              <a:rPr lang="en-US" dirty="0" smtClean="0"/>
              <a:t> National Science Olympiad(NSO)</a:t>
            </a:r>
          </a:p>
          <a:p>
            <a:r>
              <a:rPr lang="en-US" dirty="0" smtClean="0"/>
              <a:t> International Mathematics Olympiad(IMO)</a:t>
            </a:r>
          </a:p>
          <a:p>
            <a:r>
              <a:rPr lang="en-US" dirty="0" smtClean="0"/>
              <a:t> International English Olympiad (IEO)</a:t>
            </a:r>
          </a:p>
          <a:p>
            <a:r>
              <a:rPr lang="en-US" dirty="0" smtClean="0"/>
              <a:t> International Company Secretaries Olympiad(ICSO)</a:t>
            </a:r>
          </a:p>
          <a:p>
            <a:r>
              <a:rPr lang="en-US" dirty="0" smtClean="0"/>
              <a:t> International General Knowledge Olympiad(IGKO</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pPr algn="ctr"/>
            <a:r>
              <a:rPr lang="en-US" cap="all" dirty="0" smtClean="0"/>
              <a:t>EXAM SCHEDULE 2018-19</a:t>
            </a:r>
            <a:endParaRPr lang="en-US" dirty="0"/>
          </a:p>
        </p:txBody>
      </p:sp>
      <p:graphicFrame>
        <p:nvGraphicFramePr>
          <p:cNvPr id="4" name="Table 3"/>
          <p:cNvGraphicFramePr>
            <a:graphicFrameLocks noGrp="1"/>
          </p:cNvGraphicFramePr>
          <p:nvPr/>
        </p:nvGraphicFramePr>
        <p:xfrm>
          <a:off x="609600" y="1371600"/>
          <a:ext cx="7010400" cy="3389600"/>
        </p:xfrm>
        <a:graphic>
          <a:graphicData uri="http://schemas.openxmlformats.org/drawingml/2006/table">
            <a:tbl>
              <a:tblPr/>
              <a:tblGrid>
                <a:gridCol w="1752600"/>
                <a:gridCol w="1752600"/>
                <a:gridCol w="1752600"/>
                <a:gridCol w="1752600"/>
              </a:tblGrid>
              <a:tr h="423700">
                <a:tc gridSpan="4">
                  <a:txBody>
                    <a:bodyPr/>
                    <a:lstStyle/>
                    <a:p>
                      <a:pPr algn="ctr" fontAlgn="t"/>
                      <a:r>
                        <a:rPr lang="en-US" sz="1400"/>
                        <a:t>1ST LEVEL EXAMS</a:t>
                      </a:r>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23700">
                <a:tc>
                  <a:txBody>
                    <a:bodyPr/>
                    <a:lstStyle/>
                    <a:p>
                      <a:pPr algn="ctr" fontAlgn="t"/>
                      <a:r>
                        <a:rPr lang="en-US" sz="1400" b="1"/>
                        <a:t>OLYMPIAD</a:t>
                      </a:r>
                      <a:endParaRPr lang="en-US" sz="1400"/>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400" b="1"/>
                        <a:t>DATE 1</a:t>
                      </a:r>
                      <a:endParaRPr lang="en-US" sz="1400"/>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400" b="1"/>
                        <a:t>DATE 2</a:t>
                      </a:r>
                      <a:endParaRPr lang="en-US" sz="1400"/>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400" b="1"/>
                        <a:t>DATE 3</a:t>
                      </a:r>
                      <a:endParaRPr lang="en-US" sz="1400"/>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23700">
                <a:tc>
                  <a:txBody>
                    <a:bodyPr/>
                    <a:lstStyle/>
                    <a:p>
                      <a:pPr fontAlgn="t"/>
                      <a:r>
                        <a:rPr lang="en-US" sz="1400" b="1"/>
                        <a:t>SOF - IGKO</a:t>
                      </a:r>
                      <a:endParaRPr lang="en-US" sz="1400"/>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400"/>
                        <a:t>11th Sept</a:t>
                      </a:r>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400"/>
                        <a:t>25th Sept</a:t>
                      </a:r>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400"/>
                        <a:t> </a:t>
                      </a:r>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423700">
                <a:tc>
                  <a:txBody>
                    <a:bodyPr/>
                    <a:lstStyle/>
                    <a:p>
                      <a:pPr fontAlgn="t"/>
                      <a:r>
                        <a:rPr lang="en-US" sz="1400" b="1"/>
                        <a:t>SOF - IEO</a:t>
                      </a:r>
                      <a:endParaRPr lang="en-US" sz="1400"/>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400"/>
                        <a:t>4th Oct</a:t>
                      </a:r>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400"/>
                        <a:t>11th Oct</a:t>
                      </a:r>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400"/>
                        <a:t>23rd Oct</a:t>
                      </a:r>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23700">
                <a:tc>
                  <a:txBody>
                    <a:bodyPr/>
                    <a:lstStyle/>
                    <a:p>
                      <a:pPr fontAlgn="t"/>
                      <a:r>
                        <a:rPr lang="en-US" sz="1400" b="1"/>
                        <a:t>SOF - NSO</a:t>
                      </a:r>
                      <a:endParaRPr lang="en-US" sz="1400"/>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400"/>
                        <a:t>1st Nov</a:t>
                      </a:r>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400"/>
                        <a:t>15th Nov</a:t>
                      </a:r>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400"/>
                        <a:t>27th Nov</a:t>
                      </a:r>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423700">
                <a:tc>
                  <a:txBody>
                    <a:bodyPr/>
                    <a:lstStyle/>
                    <a:p>
                      <a:pPr fontAlgn="t"/>
                      <a:r>
                        <a:rPr lang="en-US" sz="1400" b="1"/>
                        <a:t>SOF - IMO</a:t>
                      </a:r>
                      <a:endParaRPr lang="en-US" sz="1400"/>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400"/>
                        <a:t>4th Dec</a:t>
                      </a:r>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400"/>
                        <a:t>13th Dec</a:t>
                      </a:r>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400"/>
                        <a:t>18th Dec</a:t>
                      </a:r>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23700">
                <a:tc>
                  <a:txBody>
                    <a:bodyPr/>
                    <a:lstStyle/>
                    <a:p>
                      <a:pPr fontAlgn="t"/>
                      <a:r>
                        <a:rPr lang="en-US" sz="1400" b="1"/>
                        <a:t>SOF - NCO</a:t>
                      </a:r>
                      <a:endParaRPr lang="en-US" sz="1400"/>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400"/>
                        <a:t>20th Dec</a:t>
                      </a:r>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400"/>
                        <a:t>31st Jan 2019</a:t>
                      </a:r>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400"/>
                        <a:t> </a:t>
                      </a:r>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423700">
                <a:tc>
                  <a:txBody>
                    <a:bodyPr/>
                    <a:lstStyle/>
                    <a:p>
                      <a:pPr fontAlgn="t"/>
                      <a:r>
                        <a:rPr lang="en-US" sz="1400" b="1"/>
                        <a:t>SOF - ICSO</a:t>
                      </a:r>
                      <a:endParaRPr lang="en-US" sz="1400"/>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400"/>
                        <a:t>20th Dec</a:t>
                      </a:r>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400"/>
                        <a:t>31st Jan 2019</a:t>
                      </a:r>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400" dirty="0"/>
                        <a:t> </a:t>
                      </a:r>
                    </a:p>
                  </a:txBody>
                  <a:tcPr marL="59473" marR="59473" marT="59473" marB="594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
        <p:nvSpPr>
          <p:cNvPr id="5" name="Rectangle 4"/>
          <p:cNvSpPr/>
          <p:nvPr/>
        </p:nvSpPr>
        <p:spPr>
          <a:xfrm>
            <a:off x="609600" y="4876800"/>
            <a:ext cx="7010400" cy="1477328"/>
          </a:xfrm>
          <a:prstGeom prst="rect">
            <a:avLst/>
          </a:prstGeom>
        </p:spPr>
        <p:txBody>
          <a:bodyPr wrap="square">
            <a:spAutoFit/>
          </a:bodyPr>
          <a:lstStyle/>
          <a:p>
            <a:r>
              <a:rPr lang="en-US" b="1" cap="all" dirty="0"/>
              <a:t>2ND LEVEL EXAMS</a:t>
            </a:r>
            <a:endParaRPr lang="en-US" cap="all" dirty="0"/>
          </a:p>
          <a:p>
            <a:r>
              <a:rPr lang="en-US" dirty="0"/>
              <a:t>2nd level exam will be held on 2nd / 3rd Sunday of Feb 2019.</a:t>
            </a:r>
          </a:p>
          <a:p>
            <a:r>
              <a:rPr lang="en-US" dirty="0"/>
              <a:t>2nd level exam will be held for students from classes 3rd to 12th for IEO, NSO &amp; IMO.</a:t>
            </a:r>
          </a:p>
          <a:p>
            <a:r>
              <a:rPr lang="en-US" dirty="0"/>
              <a:t>IGKO, ICSO &amp; NCO will be single level exams.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kvd\Desktop\download.jpg"/>
          <p:cNvPicPr>
            <a:picLocks noGrp="1" noChangeAspect="1" noChangeArrowheads="1"/>
          </p:cNvPicPr>
          <p:nvPr>
            <p:ph idx="1"/>
          </p:nvPr>
        </p:nvPicPr>
        <p:blipFill>
          <a:blip r:embed="rId2" cstate="print"/>
          <a:srcRect/>
          <a:stretch>
            <a:fillRect/>
          </a:stretch>
        </p:blipFill>
        <p:spPr bwMode="auto">
          <a:xfrm>
            <a:off x="2133600" y="1828800"/>
            <a:ext cx="5715000" cy="4191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143000"/>
            <a:ext cx="6172200" cy="903762"/>
          </a:xfrm>
        </p:spPr>
        <p:txBody>
          <a:bodyPr/>
          <a:lstStyle/>
          <a:p>
            <a:r>
              <a:rPr lang="en-US" dirty="0" smtClean="0"/>
              <a:t>KVPY, NTSE and Olympiad</a:t>
            </a:r>
            <a:endParaRPr lang="en-US" dirty="0"/>
          </a:p>
        </p:txBody>
      </p:sp>
      <p:sp>
        <p:nvSpPr>
          <p:cNvPr id="3" name="Subtitle 2"/>
          <p:cNvSpPr>
            <a:spLocks noGrp="1"/>
          </p:cNvSpPr>
          <p:nvPr>
            <p:ph type="subTitle" idx="1"/>
          </p:nvPr>
        </p:nvSpPr>
        <p:spPr>
          <a:xfrm>
            <a:off x="2819400" y="2971800"/>
            <a:ext cx="5029200" cy="1752600"/>
          </a:xfrm>
        </p:spPr>
        <p:txBody>
          <a:bodyPr>
            <a:noAutofit/>
          </a:bodyPr>
          <a:lstStyle/>
          <a:p>
            <a:pPr>
              <a:lnSpc>
                <a:spcPct val="150000"/>
              </a:lnSpc>
            </a:pPr>
            <a:r>
              <a:rPr lang="en-US" sz="2400" dirty="0" smtClean="0"/>
              <a:t>Presented by:-</a:t>
            </a:r>
          </a:p>
          <a:p>
            <a:pPr>
              <a:lnSpc>
                <a:spcPct val="150000"/>
              </a:lnSpc>
            </a:pPr>
            <a:r>
              <a:rPr lang="en-US" sz="2400" dirty="0" smtClean="0"/>
              <a:t>Mrs. </a:t>
            </a:r>
            <a:r>
              <a:rPr lang="en-US" sz="2400" dirty="0" err="1" smtClean="0"/>
              <a:t>Kiran</a:t>
            </a:r>
            <a:r>
              <a:rPr lang="en-US" sz="2400" dirty="0" smtClean="0"/>
              <a:t> </a:t>
            </a:r>
            <a:r>
              <a:rPr lang="en-US" sz="2400" dirty="0" err="1" smtClean="0"/>
              <a:t>Mishra</a:t>
            </a:r>
            <a:r>
              <a:rPr lang="en-US" sz="2400" dirty="0" smtClean="0"/>
              <a:t>,            </a:t>
            </a:r>
          </a:p>
          <a:p>
            <a:pPr>
              <a:lnSpc>
                <a:spcPct val="150000"/>
              </a:lnSpc>
            </a:pPr>
            <a:r>
              <a:rPr lang="en-US" sz="2400" dirty="0" smtClean="0"/>
              <a:t>Principal KV </a:t>
            </a:r>
            <a:r>
              <a:rPr lang="en-US" sz="2400" dirty="0" err="1" smtClean="0"/>
              <a:t>Dewas</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t>
            </a:r>
            <a:br>
              <a:rPr lang="en-US" dirty="0" smtClean="0"/>
            </a:br>
            <a:r>
              <a:rPr lang="en-US" dirty="0" smtClean="0"/>
              <a:t/>
            </a:r>
            <a:br>
              <a:rPr lang="en-US" dirty="0" smtClean="0"/>
            </a:br>
            <a:r>
              <a:rPr lang="en-US" sz="4400" b="1" dirty="0" err="1" smtClean="0"/>
              <a:t>Kishore</a:t>
            </a:r>
            <a:r>
              <a:rPr lang="en-US" sz="4400" b="1" dirty="0" smtClean="0"/>
              <a:t> </a:t>
            </a:r>
            <a:r>
              <a:rPr lang="en-US" sz="4400" b="1" dirty="0" err="1" smtClean="0"/>
              <a:t>Vaigyanik</a:t>
            </a:r>
            <a:r>
              <a:rPr lang="en-US" sz="4400" b="1" dirty="0" smtClean="0"/>
              <a:t>  </a:t>
            </a:r>
            <a:r>
              <a:rPr lang="en-US" sz="4400" b="1" dirty="0" err="1" smtClean="0"/>
              <a:t>Protsahan</a:t>
            </a:r>
            <a:r>
              <a:rPr lang="en-US" sz="4400" b="1" dirty="0" smtClean="0"/>
              <a:t> </a:t>
            </a:r>
            <a:r>
              <a:rPr lang="en-US" sz="4400" b="1" dirty="0" err="1" smtClean="0"/>
              <a:t>Yojana</a:t>
            </a:r>
            <a:endParaRPr lang="en-US" sz="4400" b="1" dirty="0"/>
          </a:p>
        </p:txBody>
      </p:sp>
      <p:pic>
        <p:nvPicPr>
          <p:cNvPr id="4" name="Content Placeholder 3" descr="header.jpg"/>
          <p:cNvPicPr>
            <a:picLocks noGrp="1" noChangeAspect="1"/>
          </p:cNvPicPr>
          <p:nvPr>
            <p:ph idx="1"/>
          </p:nvPr>
        </p:nvPicPr>
        <p:blipFill>
          <a:blip r:embed="rId2"/>
          <a:stretch>
            <a:fillRect/>
          </a:stretch>
        </p:blipFill>
        <p:spPr>
          <a:xfrm>
            <a:off x="457200" y="2819400"/>
            <a:ext cx="8229600" cy="2071719"/>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pPr algn="ctr"/>
            <a:r>
              <a:rPr lang="en-US" dirty="0" smtClean="0"/>
              <a:t>KVPY At a Glance</a:t>
            </a:r>
            <a:endParaRPr lang="en-US" dirty="0"/>
          </a:p>
        </p:txBody>
      </p:sp>
      <p:graphicFrame>
        <p:nvGraphicFramePr>
          <p:cNvPr id="5" name="Content Placeholder 4"/>
          <p:cNvGraphicFramePr>
            <a:graphicFrameLocks noGrp="1"/>
          </p:cNvGraphicFramePr>
          <p:nvPr>
            <p:ph sz="quarter" idx="1"/>
          </p:nvPr>
        </p:nvGraphicFramePr>
        <p:xfrm>
          <a:off x="457200" y="1030003"/>
          <a:ext cx="7772400" cy="4989796"/>
        </p:xfrm>
        <a:graphic>
          <a:graphicData uri="http://schemas.openxmlformats.org/drawingml/2006/table">
            <a:tbl>
              <a:tblPr firstRow="1" bandRow="1">
                <a:tableStyleId>{5C22544A-7EE6-4342-B048-85BDC9FD1C3A}</a:tableStyleId>
              </a:tblPr>
              <a:tblGrid>
                <a:gridCol w="1905000"/>
                <a:gridCol w="5867400"/>
              </a:tblGrid>
              <a:tr h="919971">
                <a:tc>
                  <a:txBody>
                    <a:bodyPr/>
                    <a:lstStyle/>
                    <a:p>
                      <a:r>
                        <a:rPr lang="en-US" b="1" dirty="0" smtClean="0">
                          <a:solidFill>
                            <a:srgbClr val="002060"/>
                          </a:solidFill>
                        </a:rPr>
                        <a:t>Year of Establishment</a:t>
                      </a:r>
                      <a:endParaRPr lang="en-US" b="1" dirty="0">
                        <a:solidFill>
                          <a:srgbClr val="002060"/>
                        </a:solidFill>
                      </a:endParaRPr>
                    </a:p>
                  </a:txBody>
                  <a:tcPr>
                    <a:solidFill>
                      <a:schemeClr val="accent1">
                        <a:lumMod val="60000"/>
                        <a:lumOff val="40000"/>
                      </a:schemeClr>
                    </a:solidFill>
                  </a:tcPr>
                </a:tc>
                <a:tc>
                  <a:txBody>
                    <a:bodyPr/>
                    <a:lstStyle/>
                    <a:p>
                      <a:r>
                        <a:rPr lang="en-US" dirty="0" smtClean="0"/>
                        <a:t>1991 ,By the Department of Science and Technology (DST), Government of India </a:t>
                      </a:r>
                      <a:endParaRPr lang="en-US" dirty="0"/>
                    </a:p>
                  </a:txBody>
                  <a:tcPr>
                    <a:solidFill>
                      <a:schemeClr val="accent1">
                        <a:lumMod val="60000"/>
                        <a:lumOff val="40000"/>
                      </a:schemeClr>
                    </a:solidFill>
                  </a:tcPr>
                </a:tc>
              </a:tr>
              <a:tr h="1259372">
                <a:tc>
                  <a:txBody>
                    <a:bodyPr/>
                    <a:lstStyle/>
                    <a:p>
                      <a:r>
                        <a:rPr lang="en-US" b="1" dirty="0" smtClean="0">
                          <a:solidFill>
                            <a:srgbClr val="002060"/>
                          </a:solidFill>
                        </a:rPr>
                        <a:t>Purpose</a:t>
                      </a:r>
                      <a:endParaRPr lang="en-US"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aim of the program is to identify and encourage talented and motivated students to pursue research career in science.</a:t>
                      </a:r>
                      <a:endParaRPr lang="en-US" dirty="0"/>
                    </a:p>
                  </a:txBody>
                  <a:tcPr/>
                </a:tc>
              </a:tr>
              <a:tr h="1224548">
                <a:tc>
                  <a:txBody>
                    <a:bodyPr/>
                    <a:lstStyle/>
                    <a:p>
                      <a:r>
                        <a:rPr lang="en-US" b="1" dirty="0" smtClean="0">
                          <a:solidFill>
                            <a:srgbClr val="002060"/>
                          </a:solidFill>
                        </a:rPr>
                        <a:t>Notification</a:t>
                      </a:r>
                      <a:endParaRPr lang="en-US"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2">
                              <a:lumMod val="50000"/>
                            </a:schemeClr>
                          </a:solidFill>
                        </a:rPr>
                        <a:t>The advertisement for the KVPY Fellowship appears in all the national dailies on the Technology day(May 11), and on the second Sunday of July every year.</a:t>
                      </a:r>
                      <a:endParaRPr lang="en-US" dirty="0"/>
                    </a:p>
                  </a:txBody>
                  <a:tcPr/>
                </a:tc>
              </a:tr>
              <a:tr h="1585905">
                <a:tc>
                  <a:txBody>
                    <a:bodyPr/>
                    <a:lstStyle/>
                    <a:p>
                      <a:r>
                        <a:rPr lang="en-US" b="1" dirty="0" smtClean="0">
                          <a:solidFill>
                            <a:srgbClr val="002060"/>
                          </a:solidFill>
                        </a:rPr>
                        <a:t>Wh</a:t>
                      </a:r>
                      <a:r>
                        <a:rPr lang="en-US" b="1" baseline="0" dirty="0" smtClean="0">
                          <a:solidFill>
                            <a:srgbClr val="002060"/>
                          </a:solidFill>
                        </a:rPr>
                        <a:t>o can apply</a:t>
                      </a:r>
                      <a:endParaRPr lang="en-US" b="1" dirty="0">
                        <a:solidFill>
                          <a:srgbClr val="002060"/>
                        </a:solidFill>
                      </a:endParaRPr>
                    </a:p>
                  </a:txBody>
                  <a:tcPr/>
                </a:tc>
                <a:tc>
                  <a:txBody>
                    <a:bodyPr/>
                    <a:lstStyle/>
                    <a:p>
                      <a:pPr marL="342900" indent="-342900">
                        <a:buAutoNum type="alphaUcParenBoth"/>
                      </a:pPr>
                      <a:r>
                        <a:rPr lang="en-US" dirty="0" smtClean="0"/>
                        <a:t>Students enrolled in XI Standard (Science Subjects) during the academic year 2018-19. </a:t>
                      </a:r>
                    </a:p>
                    <a:p>
                      <a:pPr marL="342900" indent="-342900">
                        <a:buAutoNum type="alphaUcParenBoth"/>
                      </a:pPr>
                      <a:r>
                        <a:rPr lang="en-US" dirty="0" smtClean="0"/>
                        <a:t>Students enrolled in XII Standard/ (+2) (Science subjects) during the academic year 2018–19 .</a:t>
                      </a:r>
                      <a:endParaRPr lang="en-US"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p:cNvGraphicFramePr>
          <p:nvPr/>
        </p:nvGraphicFramePr>
        <p:xfrm>
          <a:off x="457200" y="380999"/>
          <a:ext cx="7772400" cy="6044322"/>
        </p:xfrm>
        <a:graphic>
          <a:graphicData uri="http://schemas.openxmlformats.org/drawingml/2006/table">
            <a:tbl>
              <a:tblPr firstRow="1" bandRow="1">
                <a:tableStyleId>{5C22544A-7EE6-4342-B048-85BDC9FD1C3A}</a:tableStyleId>
              </a:tblPr>
              <a:tblGrid>
                <a:gridCol w="1371600"/>
                <a:gridCol w="6400800"/>
              </a:tblGrid>
              <a:tr h="568049">
                <a:tc gridSpan="2">
                  <a:txBody>
                    <a:bodyPr/>
                    <a:lstStyle/>
                    <a:p>
                      <a:pPr algn="ctr"/>
                      <a:r>
                        <a:rPr lang="en-US" dirty="0" smtClean="0"/>
                        <a:t>KVPY at a glance</a:t>
                      </a:r>
                      <a:endParaRPr lang="en-US" dirty="0"/>
                    </a:p>
                  </a:txBody>
                  <a:tcPr>
                    <a:solidFill>
                      <a:schemeClr val="accent1">
                        <a:lumMod val="60000"/>
                        <a:lumOff val="40000"/>
                      </a:schemeClr>
                    </a:solidFill>
                  </a:tcPr>
                </a:tc>
                <a:tc hMerge="1">
                  <a:txBody>
                    <a:bodyPr/>
                    <a:lstStyle/>
                    <a:p>
                      <a:endParaRPr lang="en-US" dirty="0"/>
                    </a:p>
                  </a:txBody>
                  <a:tcPr>
                    <a:solidFill>
                      <a:schemeClr val="accent1">
                        <a:lumMod val="60000"/>
                        <a:lumOff val="40000"/>
                      </a:schemeClr>
                    </a:solidFill>
                  </a:tcPr>
                </a:tc>
              </a:tr>
              <a:tr h="3089552">
                <a:tc>
                  <a:txBody>
                    <a:bodyPr/>
                    <a:lstStyle/>
                    <a:p>
                      <a:r>
                        <a:rPr lang="en-US" dirty="0" smtClean="0"/>
                        <a:t>Eligibility</a:t>
                      </a:r>
                      <a:endParaRPr lang="en-US" dirty="0"/>
                    </a:p>
                  </a:txBody>
                  <a:tcPr/>
                </a:tc>
                <a:tc>
                  <a:txBody>
                    <a:bodyPr/>
                    <a:lstStyle/>
                    <a:p>
                      <a:r>
                        <a:rPr lang="en-US" dirty="0" smtClean="0">
                          <a:solidFill>
                            <a:srgbClr val="7030A0"/>
                          </a:solidFill>
                        </a:rPr>
                        <a:t>For XI Science students -</a:t>
                      </a:r>
                      <a:r>
                        <a:rPr lang="en-US" dirty="0" smtClean="0"/>
                        <a:t> 75% (65% for SC/ST/PWD) marks in aggregate in MATHEMATICS and SCIENCE subjects in the X Standard Board examination.</a:t>
                      </a:r>
                    </a:p>
                    <a:p>
                      <a:r>
                        <a:rPr lang="en-US" dirty="0" smtClean="0">
                          <a:solidFill>
                            <a:srgbClr val="7030A0"/>
                          </a:solidFill>
                        </a:rPr>
                        <a:t>For XII Science students-</a:t>
                      </a:r>
                      <a:r>
                        <a:rPr lang="en-US" baseline="0" dirty="0" smtClean="0"/>
                        <a:t> </a:t>
                      </a:r>
                      <a:r>
                        <a:rPr lang="en-US" dirty="0" smtClean="0"/>
                        <a:t>minimum of 75% (65% for SC/ST/PWD) marks in aggregate in MATHEMATICS and SCIENCE subjects (Physics/Chemistry/Biology) in the X Standard Board Examination and a minimum of  60% (50% for SC/ST/PWD) marks in aggregate in MATHEMATICS and SCIENCE subjects (Physics/Chemistry/Biology) in the XII standard Board Examination.</a:t>
                      </a:r>
                    </a:p>
                  </a:txBody>
                  <a:tcPr/>
                </a:tc>
              </a:tr>
              <a:tr h="614476">
                <a:tc>
                  <a:txBody>
                    <a:bodyPr/>
                    <a:lstStyle/>
                    <a:p>
                      <a:r>
                        <a:rPr lang="en-US" dirty="0" smtClean="0"/>
                        <a:t>Fellowship</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Rs.5000/-  +</a:t>
                      </a:r>
                      <a:r>
                        <a:rPr lang="en-US" baseline="0" dirty="0" smtClean="0"/>
                        <a:t> </a:t>
                      </a:r>
                      <a:r>
                        <a:rPr lang="en-US" b="1" dirty="0" smtClean="0"/>
                        <a:t>Annual Contingency Grant </a:t>
                      </a:r>
                      <a:r>
                        <a:rPr lang="en-US" dirty="0" smtClean="0"/>
                        <a:t>Rs.20000/-</a:t>
                      </a:r>
                      <a:endParaRPr lang="en-US" dirty="0"/>
                    </a:p>
                  </a:txBody>
                  <a:tcPr/>
                </a:tc>
              </a:tr>
              <a:tr h="681659">
                <a:tc>
                  <a:txBody>
                    <a:bodyPr/>
                    <a:lstStyle/>
                    <a:p>
                      <a:r>
                        <a:rPr lang="en-US" dirty="0" smtClean="0"/>
                        <a:t>Selection procedure</a:t>
                      </a:r>
                      <a:endParaRPr lang="en-US" dirty="0"/>
                    </a:p>
                  </a:txBody>
                  <a:tcPr/>
                </a:tc>
                <a:tc>
                  <a:txBody>
                    <a:bodyPr/>
                    <a:lstStyle/>
                    <a:p>
                      <a:r>
                        <a:rPr lang="en-US" dirty="0" smtClean="0"/>
                        <a:t>Aptitude test + Interview </a:t>
                      </a:r>
                      <a:endParaRPr lang="en-US" dirty="0"/>
                    </a:p>
                  </a:txBody>
                  <a:tcPr/>
                </a:tc>
              </a:tr>
              <a:tr h="389519">
                <a:tc>
                  <a:txBody>
                    <a:bodyPr/>
                    <a:lstStyle/>
                    <a:p>
                      <a:r>
                        <a:rPr lang="en-US" dirty="0" smtClean="0"/>
                        <a:t>Syllabus </a:t>
                      </a:r>
                      <a:endParaRPr lang="en-US" dirty="0"/>
                    </a:p>
                  </a:txBody>
                  <a:tcPr/>
                </a:tc>
                <a:tc>
                  <a:txBody>
                    <a:bodyPr/>
                    <a:lstStyle/>
                    <a:p>
                      <a:pPr marL="342900" indent="-342900">
                        <a:buNone/>
                      </a:pPr>
                      <a:r>
                        <a:rPr lang="en-US" dirty="0" smtClean="0"/>
                        <a:t>There is no prescribed syllabus for the aptitude test. </a:t>
                      </a:r>
                      <a:endParaRPr lang="en-US" dirty="0"/>
                    </a:p>
                  </a:txBody>
                  <a:tcPr/>
                </a:tc>
              </a:tr>
              <a:tr h="681659">
                <a:tc>
                  <a:txBody>
                    <a:bodyPr/>
                    <a:lstStyle/>
                    <a:p>
                      <a:r>
                        <a:rPr lang="en-US" dirty="0" smtClean="0"/>
                        <a:t>Exam dates</a:t>
                      </a:r>
                      <a:endParaRPr lang="en-US" dirty="0"/>
                    </a:p>
                  </a:txBody>
                  <a:tcPr/>
                </a:tc>
                <a:tc>
                  <a:txBody>
                    <a:bodyPr/>
                    <a:lstStyle/>
                    <a:p>
                      <a:pPr marL="342900" indent="-342900">
                        <a:buNone/>
                      </a:pPr>
                      <a:r>
                        <a:rPr lang="en-US" dirty="0" smtClean="0"/>
                        <a:t>4 Nov. 2018</a:t>
                      </a:r>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normAutofit/>
          </a:bodyPr>
          <a:lstStyle/>
          <a:p>
            <a:pPr algn="ctr"/>
            <a:r>
              <a:rPr lang="en-US" dirty="0" smtClean="0"/>
              <a:t>How to apply</a:t>
            </a:r>
            <a:endParaRPr lang="en-US" dirty="0"/>
          </a:p>
        </p:txBody>
      </p:sp>
      <p:sp>
        <p:nvSpPr>
          <p:cNvPr id="3" name="Content Placeholder 2"/>
          <p:cNvSpPr>
            <a:spLocks noGrp="1"/>
          </p:cNvSpPr>
          <p:nvPr>
            <p:ph idx="1"/>
          </p:nvPr>
        </p:nvSpPr>
        <p:spPr>
          <a:xfrm>
            <a:off x="457200" y="1371600"/>
            <a:ext cx="8229600" cy="5029200"/>
          </a:xfrm>
        </p:spPr>
        <p:txBody>
          <a:bodyPr>
            <a:normAutofit fontScale="92500"/>
          </a:bodyPr>
          <a:lstStyle/>
          <a:p>
            <a:r>
              <a:rPr lang="en-US" u="sng" dirty="0" smtClean="0"/>
              <a:t>Application for KVPY-2018 must be done online only.</a:t>
            </a:r>
          </a:p>
          <a:p>
            <a:pPr>
              <a:buNone/>
            </a:pPr>
            <a:r>
              <a:rPr lang="en-US" dirty="0" smtClean="0"/>
              <a:t>    </a:t>
            </a:r>
            <a:r>
              <a:rPr lang="en-US" dirty="0" smtClean="0">
                <a:solidFill>
                  <a:srgbClr val="00B050"/>
                </a:solidFill>
              </a:rPr>
              <a:t>http://www.kvpy.iisc.ernet.in/</a:t>
            </a:r>
          </a:p>
          <a:p>
            <a:pPr lvl="0"/>
            <a:r>
              <a:rPr lang="en-US" dirty="0" smtClean="0"/>
              <a:t>The application fees for KVPY-2018 are as follows:</a:t>
            </a:r>
          </a:p>
          <a:p>
            <a:pPr>
              <a:buNone/>
            </a:pPr>
            <a:r>
              <a:rPr lang="en-US" dirty="0" smtClean="0"/>
              <a:t>    For General/OBC Category: Rs. 1000,  For    SC/ST/PWD: Rs. 500</a:t>
            </a:r>
          </a:p>
          <a:p>
            <a:r>
              <a:rPr lang="en-US" dirty="0" smtClean="0">
                <a:solidFill>
                  <a:srgbClr val="0070C0"/>
                </a:solidFill>
              </a:rPr>
              <a:t>Kvpy-2018 aptitude test will be completely  online.</a:t>
            </a:r>
          </a:p>
          <a:p>
            <a:r>
              <a:rPr lang="en-US" dirty="0" smtClean="0">
                <a:solidFill>
                  <a:srgbClr val="00B0F0"/>
                </a:solidFill>
              </a:rPr>
              <a:t>Important Dates:-</a:t>
            </a:r>
          </a:p>
          <a:p>
            <a:pPr>
              <a:buNone/>
            </a:pPr>
            <a:r>
              <a:rPr lang="en-US" dirty="0" smtClean="0"/>
              <a:t>    (</a:t>
            </a:r>
            <a:r>
              <a:rPr lang="en-US" dirty="0" err="1" smtClean="0"/>
              <a:t>i</a:t>
            </a:r>
            <a:r>
              <a:rPr lang="en-US" dirty="0" smtClean="0"/>
              <a:t>) Opening of online application portal : </a:t>
            </a:r>
            <a:r>
              <a:rPr lang="en-US" dirty="0" smtClean="0">
                <a:solidFill>
                  <a:srgbClr val="002060"/>
                </a:solidFill>
              </a:rPr>
              <a:t>11th July 2018 </a:t>
            </a:r>
          </a:p>
          <a:p>
            <a:pPr>
              <a:buNone/>
            </a:pPr>
            <a:r>
              <a:rPr lang="en-US" dirty="0" smtClean="0"/>
              <a:t>    (ii)Date for closing of online application: </a:t>
            </a:r>
            <a:r>
              <a:rPr lang="en-US" dirty="0" smtClean="0">
                <a:solidFill>
                  <a:srgbClr val="002060"/>
                </a:solidFill>
              </a:rPr>
              <a:t>31st  August 2018 </a:t>
            </a:r>
          </a:p>
          <a:p>
            <a:pPr>
              <a:buNone/>
            </a:pPr>
            <a:r>
              <a:rPr lang="en-US" dirty="0" smtClean="0"/>
              <a:t>    (iii)Download Admit card: Second week of October</a:t>
            </a:r>
          </a:p>
          <a:p>
            <a:pPr>
              <a:buNone/>
            </a:pPr>
            <a:r>
              <a:rPr lang="en-US" dirty="0" smtClean="0"/>
              <a:t>    (iv)Exam Date: </a:t>
            </a:r>
            <a:r>
              <a:rPr lang="en-US" dirty="0" smtClean="0">
                <a:solidFill>
                  <a:srgbClr val="002060"/>
                </a:solidFill>
              </a:rPr>
              <a:t>4th November 2018</a:t>
            </a:r>
          </a:p>
          <a:p>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ntse.jpg"/>
          <p:cNvPicPr>
            <a:picLocks noGrp="1" noChangeAspect="1"/>
          </p:cNvPicPr>
          <p:nvPr>
            <p:ph idx="1"/>
          </p:nvPr>
        </p:nvPicPr>
        <p:blipFill>
          <a:blip r:embed="rId2"/>
          <a:srcRect b="52113"/>
          <a:stretch>
            <a:fillRect/>
          </a:stretch>
        </p:blipFill>
        <p:spPr>
          <a:xfrm>
            <a:off x="1447800" y="1981200"/>
            <a:ext cx="5831391" cy="3962400"/>
          </a:xfrm>
        </p:spPr>
      </p:pic>
      <p:sp>
        <p:nvSpPr>
          <p:cNvPr id="7" name="TextBox 6"/>
          <p:cNvSpPr txBox="1"/>
          <p:nvPr/>
        </p:nvSpPr>
        <p:spPr>
          <a:xfrm>
            <a:off x="685800" y="533400"/>
            <a:ext cx="7620000" cy="1323439"/>
          </a:xfrm>
          <a:prstGeom prst="rect">
            <a:avLst/>
          </a:prstGeom>
          <a:noFill/>
        </p:spPr>
        <p:txBody>
          <a:bodyPr wrap="square" rtlCol="0">
            <a:spAutoFit/>
          </a:bodyPr>
          <a:lstStyle/>
          <a:p>
            <a:pPr algn="ctr"/>
            <a:r>
              <a:rPr lang="en-US" sz="4000" dirty="0" smtClean="0">
                <a:solidFill>
                  <a:srgbClr val="0070C0"/>
                </a:solidFill>
              </a:rPr>
              <a:t>NATIONAL TALENT SEARCH EXAM</a:t>
            </a:r>
            <a:endParaRPr lang="en-US" sz="4000" dirty="0">
              <a:solidFill>
                <a:srgbClr val="0070C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pPr algn="ctr"/>
            <a:r>
              <a:rPr lang="en-US" dirty="0" smtClean="0"/>
              <a:t>NTSE At a Glance</a:t>
            </a:r>
            <a:endParaRPr lang="en-US" dirty="0"/>
          </a:p>
        </p:txBody>
      </p:sp>
      <p:graphicFrame>
        <p:nvGraphicFramePr>
          <p:cNvPr id="5" name="Content Placeholder 4"/>
          <p:cNvGraphicFramePr>
            <a:graphicFrameLocks noGrp="1"/>
          </p:cNvGraphicFramePr>
          <p:nvPr>
            <p:ph sz="quarter" idx="1"/>
          </p:nvPr>
        </p:nvGraphicFramePr>
        <p:xfrm>
          <a:off x="457200" y="1030003"/>
          <a:ext cx="7772400" cy="4899302"/>
        </p:xfrm>
        <a:graphic>
          <a:graphicData uri="http://schemas.openxmlformats.org/drawingml/2006/table">
            <a:tbl>
              <a:tblPr firstRow="1" bandRow="1">
                <a:tableStyleId>{5C22544A-7EE6-4342-B048-85BDC9FD1C3A}</a:tableStyleId>
              </a:tblPr>
              <a:tblGrid>
                <a:gridCol w="1905000"/>
                <a:gridCol w="5867400"/>
              </a:tblGrid>
              <a:tr h="919971">
                <a:tc>
                  <a:txBody>
                    <a:bodyPr/>
                    <a:lstStyle/>
                    <a:p>
                      <a:r>
                        <a:rPr lang="en-US" b="1" dirty="0" smtClean="0">
                          <a:solidFill>
                            <a:srgbClr val="002060"/>
                          </a:solidFill>
                        </a:rPr>
                        <a:t>Year of Establishment</a:t>
                      </a:r>
                      <a:endParaRPr lang="en-US" b="1" dirty="0">
                        <a:solidFill>
                          <a:srgbClr val="002060"/>
                        </a:solidFill>
                      </a:endParaRPr>
                    </a:p>
                  </a:txBody>
                  <a:tcPr>
                    <a:solidFill>
                      <a:schemeClr val="accent1">
                        <a:lumMod val="60000"/>
                        <a:lumOff val="40000"/>
                      </a:schemeClr>
                    </a:solidFill>
                  </a:tcPr>
                </a:tc>
                <a:tc>
                  <a:txBody>
                    <a:bodyPr/>
                    <a:lstStyle/>
                    <a:p>
                      <a:r>
                        <a:rPr lang="en-US" dirty="0" smtClean="0"/>
                        <a:t>1963 </a:t>
                      </a:r>
                      <a:endParaRPr lang="en-US" dirty="0"/>
                    </a:p>
                  </a:txBody>
                  <a:tcPr>
                    <a:solidFill>
                      <a:schemeClr val="accent1">
                        <a:lumMod val="60000"/>
                        <a:lumOff val="40000"/>
                      </a:schemeClr>
                    </a:solidFill>
                  </a:tcPr>
                </a:tc>
              </a:tr>
              <a:tr h="717026">
                <a:tc>
                  <a:txBody>
                    <a:bodyPr/>
                    <a:lstStyle/>
                    <a:p>
                      <a:r>
                        <a:rPr lang="en-US" b="1" dirty="0" smtClean="0">
                          <a:solidFill>
                            <a:srgbClr val="002060"/>
                          </a:solidFill>
                        </a:rPr>
                        <a:t>Purpose</a:t>
                      </a:r>
                      <a:endParaRPr lang="en-US"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The identification of talented students and awarding them with scholarships.</a:t>
                      </a:r>
                      <a:endParaRPr lang="en-US" b="1" dirty="0"/>
                    </a:p>
                  </a:txBody>
                  <a:tcPr/>
                </a:tc>
              </a:tr>
              <a:tr h="914400">
                <a:tc>
                  <a:txBody>
                    <a:bodyPr/>
                    <a:lstStyle/>
                    <a:p>
                      <a:r>
                        <a:rPr lang="en-US" b="1" dirty="0" smtClean="0">
                          <a:solidFill>
                            <a:srgbClr val="002060"/>
                          </a:solidFill>
                        </a:rPr>
                        <a:t>Notification</a:t>
                      </a:r>
                      <a:endParaRPr lang="en-US"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NTSE advertisement is released in the month of July-August. The notification will be available on NCERT website.</a:t>
                      </a:r>
                      <a:endParaRPr lang="en-US" dirty="0"/>
                    </a:p>
                  </a:txBody>
                  <a:tcPr/>
                </a:tc>
              </a:tr>
              <a:tr h="762000">
                <a:tc>
                  <a:txBody>
                    <a:bodyPr/>
                    <a:lstStyle/>
                    <a:p>
                      <a:r>
                        <a:rPr lang="en-US" b="1" dirty="0" smtClean="0">
                          <a:solidFill>
                            <a:srgbClr val="002060"/>
                          </a:solidFill>
                        </a:rPr>
                        <a:t>Wh</a:t>
                      </a:r>
                      <a:r>
                        <a:rPr lang="en-US" b="1" baseline="0" dirty="0" smtClean="0">
                          <a:solidFill>
                            <a:srgbClr val="002060"/>
                          </a:solidFill>
                        </a:rPr>
                        <a:t>o can apply</a:t>
                      </a:r>
                      <a:endParaRPr lang="en-US" b="1" dirty="0">
                        <a:solidFill>
                          <a:srgbClr val="002060"/>
                        </a:solidFill>
                      </a:endParaRPr>
                    </a:p>
                  </a:txBody>
                  <a:tcPr/>
                </a:tc>
                <a:tc>
                  <a:txBody>
                    <a:bodyPr/>
                    <a:lstStyle/>
                    <a:p>
                      <a:pPr marL="342900" indent="-342900">
                        <a:buNone/>
                      </a:pPr>
                      <a:r>
                        <a:rPr lang="en-US" dirty="0" smtClean="0"/>
                        <a:t>Only X class students.</a:t>
                      </a:r>
                      <a:endParaRPr lang="en-US" dirty="0"/>
                    </a:p>
                  </a:txBody>
                  <a:tcPr/>
                </a:tc>
              </a:tr>
              <a:tr h="1585905">
                <a:tc>
                  <a:txBody>
                    <a:bodyPr/>
                    <a:lstStyle/>
                    <a:p>
                      <a:r>
                        <a:rPr lang="en-US" b="1" dirty="0" smtClean="0">
                          <a:solidFill>
                            <a:srgbClr val="002060"/>
                          </a:solidFill>
                        </a:rPr>
                        <a:t>Eligibility</a:t>
                      </a:r>
                      <a:endParaRPr lang="en-US" b="1" dirty="0">
                        <a:solidFill>
                          <a:srgbClr val="002060"/>
                        </a:solidFill>
                      </a:endParaRPr>
                    </a:p>
                  </a:txBody>
                  <a:tcPr/>
                </a:tc>
                <a:tc>
                  <a:txBody>
                    <a:bodyPr/>
                    <a:lstStyle/>
                    <a:p>
                      <a:r>
                        <a:rPr lang="en-US" dirty="0" smtClean="0"/>
                        <a:t>(</a:t>
                      </a:r>
                      <a:r>
                        <a:rPr lang="en-US" dirty="0" err="1" smtClean="0"/>
                        <a:t>i</a:t>
                      </a:r>
                      <a:r>
                        <a:rPr lang="en-US" dirty="0" smtClean="0"/>
                        <a:t>)  All students studying in Class X. </a:t>
                      </a:r>
                    </a:p>
                    <a:p>
                      <a:r>
                        <a:rPr lang="en-US" dirty="0" smtClean="0"/>
                        <a:t>(ii)</a:t>
                      </a:r>
                      <a:r>
                        <a:rPr lang="en-US" baseline="0" dirty="0" smtClean="0"/>
                        <a:t> </a:t>
                      </a:r>
                      <a:r>
                        <a:rPr lang="en-US" dirty="0" smtClean="0"/>
                        <a:t>The award of scholarship to the selected candidates shall commence subsequent to their clear promotion to Class XI. </a:t>
                      </a:r>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p:cNvGraphicFramePr>
          <p:nvPr/>
        </p:nvGraphicFramePr>
        <p:xfrm>
          <a:off x="457200" y="304801"/>
          <a:ext cx="7772400" cy="5320091"/>
        </p:xfrm>
        <a:graphic>
          <a:graphicData uri="http://schemas.openxmlformats.org/drawingml/2006/table">
            <a:tbl>
              <a:tblPr firstRow="1" bandRow="1">
                <a:tableStyleId>{5C22544A-7EE6-4342-B048-85BDC9FD1C3A}</a:tableStyleId>
              </a:tblPr>
              <a:tblGrid>
                <a:gridCol w="1371600"/>
                <a:gridCol w="6400800"/>
              </a:tblGrid>
              <a:tr h="535662">
                <a:tc gridSpan="2">
                  <a:txBody>
                    <a:bodyPr/>
                    <a:lstStyle/>
                    <a:p>
                      <a:pPr algn="ctr"/>
                      <a:r>
                        <a:rPr lang="en-US" dirty="0" smtClean="0">
                          <a:solidFill>
                            <a:srgbClr val="0070C0"/>
                          </a:solidFill>
                        </a:rPr>
                        <a:t>NTSE at a glance</a:t>
                      </a:r>
                      <a:endParaRPr lang="en-US" dirty="0">
                        <a:solidFill>
                          <a:srgbClr val="0070C0"/>
                        </a:solidFill>
                      </a:endParaRPr>
                    </a:p>
                  </a:txBody>
                  <a:tcPr>
                    <a:solidFill>
                      <a:schemeClr val="accent1">
                        <a:lumMod val="60000"/>
                        <a:lumOff val="40000"/>
                      </a:schemeClr>
                    </a:solidFill>
                  </a:tcPr>
                </a:tc>
                <a:tc hMerge="1">
                  <a:txBody>
                    <a:bodyPr/>
                    <a:lstStyle/>
                    <a:p>
                      <a:endParaRPr lang="en-US" dirty="0"/>
                    </a:p>
                  </a:txBody>
                  <a:tcPr>
                    <a:solidFill>
                      <a:schemeClr val="accent1">
                        <a:lumMod val="60000"/>
                        <a:lumOff val="40000"/>
                      </a:schemeClr>
                    </a:solidFill>
                  </a:tcPr>
                </a:tc>
              </a:tr>
              <a:tr h="943949">
                <a:tc>
                  <a:txBody>
                    <a:bodyPr/>
                    <a:lstStyle/>
                    <a:p>
                      <a:r>
                        <a:rPr lang="en-US" dirty="0" smtClean="0"/>
                        <a:t>Fellowship</a:t>
                      </a:r>
                      <a:endParaRPr lang="en-US"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UcParenBoth"/>
                        <a:tabLst/>
                        <a:defRPr/>
                      </a:pPr>
                      <a:r>
                        <a:rPr lang="en-US" dirty="0" smtClean="0"/>
                        <a:t>Higher Secondary level- 1250/- p.m.</a:t>
                      </a:r>
                    </a:p>
                    <a:p>
                      <a:pPr marL="342900" marR="0" indent="-342900" algn="l" defTabSz="914400" rtl="0" eaLnBrk="1" fontAlgn="auto" latinLnBrk="0" hangingPunct="1">
                        <a:lnSpc>
                          <a:spcPct val="100000"/>
                        </a:lnSpc>
                        <a:spcBef>
                          <a:spcPts val="0"/>
                        </a:spcBef>
                        <a:spcAft>
                          <a:spcPts val="0"/>
                        </a:spcAft>
                        <a:buClrTx/>
                        <a:buSzTx/>
                        <a:buFontTx/>
                        <a:buAutoNum type="alphaUcParenBoth"/>
                        <a:tabLst/>
                        <a:defRPr/>
                      </a:pPr>
                      <a:r>
                        <a:rPr lang="en-US" dirty="0" smtClean="0"/>
                        <a:t>Graduate and Post Graduate – 2000/- p.m.</a:t>
                      </a:r>
                    </a:p>
                    <a:p>
                      <a:pPr marL="342900" marR="0" indent="-342900" algn="l" defTabSz="914400" rtl="0" eaLnBrk="1" fontAlgn="auto" latinLnBrk="0" hangingPunct="1">
                        <a:lnSpc>
                          <a:spcPct val="100000"/>
                        </a:lnSpc>
                        <a:spcBef>
                          <a:spcPts val="0"/>
                        </a:spcBef>
                        <a:spcAft>
                          <a:spcPts val="0"/>
                        </a:spcAft>
                        <a:buClrTx/>
                        <a:buSzTx/>
                        <a:buFontTx/>
                        <a:buAutoNum type="alphaUcParenBoth"/>
                        <a:tabLst/>
                        <a:defRPr/>
                      </a:pPr>
                      <a:r>
                        <a:rPr lang="en-US" dirty="0" smtClean="0"/>
                        <a:t>For Ph.D. degree (four years) –</a:t>
                      </a:r>
                      <a:r>
                        <a:rPr lang="en-US" baseline="0" dirty="0" smtClean="0"/>
                        <a:t> As per UGC norms.</a:t>
                      </a:r>
                      <a:r>
                        <a:rPr lang="en-US" dirty="0" smtClean="0"/>
                        <a:t> </a:t>
                      </a:r>
                      <a:endParaRPr lang="en-US" dirty="0"/>
                    </a:p>
                  </a:txBody>
                  <a:tcPr/>
                </a:tc>
              </a:tr>
              <a:tr h="1154097">
                <a:tc>
                  <a:txBody>
                    <a:bodyPr/>
                    <a:lstStyle/>
                    <a:p>
                      <a:r>
                        <a:rPr lang="en-US" dirty="0" smtClean="0"/>
                        <a:t>Selection procedure</a:t>
                      </a:r>
                      <a:endParaRPr lang="en-US" dirty="0"/>
                    </a:p>
                  </a:txBody>
                  <a:tcPr/>
                </a:tc>
                <a:tc>
                  <a:txBody>
                    <a:bodyPr/>
                    <a:lstStyle/>
                    <a:p>
                      <a:pPr marL="342900" indent="-342900">
                        <a:buAutoNum type="alphaUcParenBoth"/>
                      </a:pPr>
                      <a:r>
                        <a:rPr lang="en-US" dirty="0" smtClean="0"/>
                        <a:t>Stage I-</a:t>
                      </a:r>
                      <a:r>
                        <a:rPr lang="en-US" baseline="0" dirty="0" smtClean="0"/>
                        <a:t> I</a:t>
                      </a:r>
                      <a:r>
                        <a:rPr lang="en-US" dirty="0" smtClean="0"/>
                        <a:t>ndividual State/UT conducts the first stage selection test.</a:t>
                      </a:r>
                    </a:p>
                    <a:p>
                      <a:pPr marL="342900" indent="-342900">
                        <a:buAutoNum type="alphaUcParenBoth"/>
                      </a:pPr>
                      <a:r>
                        <a:rPr lang="en-US" dirty="0" smtClean="0"/>
                        <a:t>Stage II- The second stage selection at the national level is carried out by the NCERT.</a:t>
                      </a:r>
                      <a:endParaRPr lang="en-US" dirty="0"/>
                    </a:p>
                  </a:txBody>
                  <a:tcPr/>
                </a:tc>
              </a:tr>
              <a:tr h="887767">
                <a:tc>
                  <a:txBody>
                    <a:bodyPr/>
                    <a:lstStyle/>
                    <a:p>
                      <a:r>
                        <a:rPr lang="en-US" dirty="0" smtClean="0"/>
                        <a:t>Syllabus </a:t>
                      </a:r>
                      <a:endParaRPr lang="en-US" dirty="0"/>
                    </a:p>
                  </a:txBody>
                  <a:tcPr/>
                </a:tc>
                <a:tc>
                  <a:txBody>
                    <a:bodyPr/>
                    <a:lstStyle/>
                    <a:p>
                      <a:pPr marL="342900" indent="-342900">
                        <a:buNone/>
                      </a:pPr>
                      <a:r>
                        <a:rPr lang="en-US" dirty="0" smtClean="0"/>
                        <a:t>There is no prescribed syllabus for the NTS examination.</a:t>
                      </a:r>
                    </a:p>
                    <a:p>
                      <a:pPr marL="342900" indent="-342900">
                        <a:buNone/>
                      </a:pPr>
                      <a:r>
                        <a:rPr lang="en-US" dirty="0" smtClean="0"/>
                        <a:t>However, the standard of items shall be conforming to the</a:t>
                      </a:r>
                    </a:p>
                    <a:p>
                      <a:pPr marL="342900" indent="-342900">
                        <a:buNone/>
                      </a:pPr>
                      <a:r>
                        <a:rPr lang="en-US" dirty="0" smtClean="0"/>
                        <a:t>level of Classes IX and X.</a:t>
                      </a:r>
                      <a:endParaRPr lang="en-US" dirty="0"/>
                    </a:p>
                  </a:txBody>
                  <a:tcPr/>
                </a:tc>
              </a:tr>
              <a:tr h="1686758">
                <a:tc>
                  <a:txBody>
                    <a:bodyPr/>
                    <a:lstStyle/>
                    <a:p>
                      <a:r>
                        <a:rPr lang="en-US" dirty="0" smtClean="0"/>
                        <a:t>Exam dates</a:t>
                      </a:r>
                      <a:endParaRPr lang="en-US" dirty="0"/>
                    </a:p>
                  </a:txBody>
                  <a:tcPr/>
                </a:tc>
                <a:tc>
                  <a:txBody>
                    <a:bodyPr/>
                    <a:lstStyle/>
                    <a:p>
                      <a:pPr marL="342900" indent="-342900" algn="l">
                        <a:buNone/>
                      </a:pPr>
                      <a:r>
                        <a:rPr lang="en-US" dirty="0" smtClean="0"/>
                        <a:t>The state level screening examination is conducted in all </a:t>
                      </a:r>
                    </a:p>
                    <a:p>
                      <a:pPr marL="342900" indent="-342900" algn="l">
                        <a:buNone/>
                      </a:pPr>
                      <a:r>
                        <a:rPr lang="en-US" dirty="0" smtClean="0"/>
                        <a:t>State/UT’s on </a:t>
                      </a:r>
                      <a:r>
                        <a:rPr lang="en-US" b="1" dirty="0" smtClean="0">
                          <a:solidFill>
                            <a:srgbClr val="002060"/>
                          </a:solidFill>
                        </a:rPr>
                        <a:t>second Sunday of November </a:t>
                      </a:r>
                      <a:r>
                        <a:rPr lang="en-US" dirty="0" smtClean="0"/>
                        <a:t>except in </a:t>
                      </a:r>
                    </a:p>
                    <a:p>
                      <a:pPr marL="342900" indent="-342900" algn="l">
                        <a:buNone/>
                      </a:pPr>
                      <a:r>
                        <a:rPr lang="en-US" dirty="0" smtClean="0"/>
                        <a:t>Nagaland, Andaman and Nicobar Island, Meghalaya and </a:t>
                      </a:r>
                    </a:p>
                    <a:p>
                      <a:pPr marL="342900" indent="-342900" algn="l">
                        <a:buNone/>
                      </a:pPr>
                      <a:r>
                        <a:rPr lang="en-US" dirty="0" smtClean="0"/>
                        <a:t>Mizoram where it will be conducted on second Saturday of</a:t>
                      </a:r>
                    </a:p>
                    <a:p>
                      <a:pPr marL="342900" indent="-342900" algn="l">
                        <a:buNone/>
                      </a:pPr>
                      <a:r>
                        <a:rPr lang="en-US" dirty="0" smtClean="0"/>
                        <a:t>November every year.</a:t>
                      </a:r>
                    </a:p>
                    <a:p>
                      <a:pPr marL="342900" indent="-342900" algn="l">
                        <a:buNone/>
                      </a:pPr>
                      <a:endParaRPr lang="en-US"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105</TotalTime>
  <Words>931</Words>
  <Application>Microsoft Office PowerPoint</Application>
  <PresentationFormat>On-screen Show (4:3)</PresentationFormat>
  <Paragraphs>167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KENDRIYA VIDYALAYA SANGATHAN</vt:lpstr>
      <vt:lpstr>KVPY, NTSE and Olympiad</vt:lpstr>
      <vt:lpstr>   Kishore Vaigyanik  Protsahan Yojana</vt:lpstr>
      <vt:lpstr>KVPY At a Glance</vt:lpstr>
      <vt:lpstr>PowerPoint Presentation</vt:lpstr>
      <vt:lpstr>How to apply</vt:lpstr>
      <vt:lpstr>PowerPoint Presentation</vt:lpstr>
      <vt:lpstr>NTSE At a Glance</vt:lpstr>
      <vt:lpstr>PowerPoint Presentation</vt:lpstr>
      <vt:lpstr>HOW TO APPLY</vt:lpstr>
      <vt:lpstr>OLYMPIAD</vt:lpstr>
      <vt:lpstr>HOMI BHABHA CENTRE FOR SCIENCE EDUCATION </vt:lpstr>
      <vt:lpstr>PowerPoint Presentation</vt:lpstr>
      <vt:lpstr>IAPT  OLYMPIAD </vt:lpstr>
      <vt:lpstr>SOF Olympiad</vt:lpstr>
      <vt:lpstr>SOF Olympiad</vt:lpstr>
      <vt:lpstr>EXAM SCHEDULE 2018-19</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kvd</dc:creator>
  <cp:lastModifiedBy>kvs</cp:lastModifiedBy>
  <cp:revision>29</cp:revision>
  <dcterms:created xsi:type="dcterms:W3CDTF">2018-07-19T03:26:53Z</dcterms:created>
  <dcterms:modified xsi:type="dcterms:W3CDTF">2018-07-19T06:45:48Z</dcterms:modified>
</cp:coreProperties>
</file>