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92" r:id="rId4"/>
    <p:sldId id="299" r:id="rId5"/>
    <p:sldId id="300" r:id="rId6"/>
    <p:sldId id="293" r:id="rId7"/>
    <p:sldId id="294" r:id="rId8"/>
    <p:sldId id="296" r:id="rId9"/>
    <p:sldId id="297" r:id="rId10"/>
    <p:sldId id="342" r:id="rId11"/>
    <p:sldId id="345" r:id="rId12"/>
    <p:sldId id="341" r:id="rId13"/>
    <p:sldId id="330" r:id="rId14"/>
    <p:sldId id="257" r:id="rId15"/>
    <p:sldId id="344" r:id="rId16"/>
    <p:sldId id="275" r:id="rId17"/>
    <p:sldId id="276" r:id="rId18"/>
    <p:sldId id="277" r:id="rId19"/>
    <p:sldId id="278" r:id="rId20"/>
    <p:sldId id="279" r:id="rId21"/>
    <p:sldId id="280" r:id="rId22"/>
    <p:sldId id="281" r:id="rId23"/>
    <p:sldId id="305" r:id="rId24"/>
    <p:sldId id="306" r:id="rId25"/>
    <p:sldId id="284" r:id="rId26"/>
    <p:sldId id="282" r:id="rId27"/>
    <p:sldId id="304" r:id="rId28"/>
    <p:sldId id="333" r:id="rId29"/>
    <p:sldId id="334" r:id="rId30"/>
    <p:sldId id="336" r:id="rId31"/>
    <p:sldId id="307" r:id="rId32"/>
    <p:sldId id="308" r:id="rId33"/>
    <p:sldId id="309" r:id="rId34"/>
    <p:sldId id="310" r:id="rId35"/>
    <p:sldId id="313" r:id="rId36"/>
    <p:sldId id="314" r:id="rId37"/>
    <p:sldId id="318" r:id="rId38"/>
    <p:sldId id="31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6" d="100"/>
          <a:sy n="76" d="100"/>
        </p:scale>
        <p:origin x="-220" y="-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157937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270219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4614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250103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94920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1466799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373677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10281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259499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3A51D-7563-46CC-9249-961D09B4F06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72564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13A51D-7563-46CC-9249-961D09B4F062}"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29700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13A51D-7563-46CC-9249-961D09B4F062}"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328845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13A51D-7563-46CC-9249-961D09B4F062}"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123735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3A51D-7563-46CC-9249-961D09B4F062}"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125386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3A51D-7563-46CC-9249-961D09B4F062}"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225214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3A51D-7563-46CC-9249-961D09B4F062}"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422232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13A51D-7563-46CC-9249-961D09B4F062}" type="datetimeFigureOut">
              <a:rPr lang="en-US" smtClean="0"/>
              <a:pPr/>
              <a:t>7/24/2018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1BBF44-8772-4CA7-B302-2C485887D954}" type="slidenum">
              <a:rPr lang="en-US" smtClean="0"/>
              <a:pPr/>
              <a:t>‹#›</a:t>
            </a:fld>
            <a:endParaRPr lang="en-US"/>
          </a:p>
        </p:txBody>
      </p:sp>
    </p:spTree>
    <p:extLst>
      <p:ext uri="{BB962C8B-B14F-4D97-AF65-F5344CB8AC3E}">
        <p14:creationId xmlns:p14="http://schemas.microsoft.com/office/powerpoint/2010/main" xmlns="" val="3299774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64" y="1542197"/>
            <a:ext cx="10167582" cy="4367284"/>
          </a:xfrm>
        </p:spPr>
        <p:txBody>
          <a:bodyPr>
            <a:noAutofit/>
          </a:bodyPr>
          <a:lstStyle/>
          <a:p>
            <a:pPr algn="ctr"/>
            <a:r>
              <a:rPr lang="en-US" b="1" dirty="0" smtClean="0"/>
              <a:t>IMPLEMENTATION OF PROJECT “JIGYASA”</a:t>
            </a:r>
            <a:br>
              <a:rPr lang="en-US" b="1" dirty="0" smtClean="0"/>
            </a:br>
            <a:r>
              <a:rPr lang="en-US" b="1" dirty="0" smtClean="0"/>
              <a:t> </a:t>
            </a:r>
            <a:r>
              <a:rPr lang="en-US" sz="4400" b="1" dirty="0" smtClean="0"/>
              <a:t>IN KENDRIYA VIDYALAYAS </a:t>
            </a:r>
            <a:br>
              <a:rPr lang="en-US" sz="4400" b="1" dirty="0" smtClean="0"/>
            </a:br>
            <a:r>
              <a:rPr lang="en-US" sz="4400" b="1" dirty="0" smtClean="0"/>
              <a:t>BHOPAL REGION</a:t>
            </a:r>
            <a:r>
              <a:rPr lang="en-US" dirty="0" smtClean="0"/>
              <a:t/>
            </a:r>
            <a:br>
              <a:rPr lang="en-US" dirty="0" smtClean="0"/>
            </a:br>
            <a:endParaRPr lang="en-US" dirty="0"/>
          </a:p>
        </p:txBody>
      </p:sp>
    </p:spTree>
    <p:extLst>
      <p:ext uri="{BB962C8B-B14F-4D97-AF65-F5344CB8AC3E}">
        <p14:creationId xmlns:p14="http://schemas.microsoft.com/office/powerpoint/2010/main" xmlns="" val="207840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5154258"/>
          </a:xfrm>
        </p:spPr>
        <p:txBody>
          <a:bodyPr>
            <a:normAutofit/>
          </a:bodyPr>
          <a:lstStyle/>
          <a:p>
            <a:pPr marL="0" indent="0" algn="ctr">
              <a:buNone/>
            </a:pPr>
            <a:r>
              <a:rPr lang="en-US" sz="6600" b="1" dirty="0" smtClean="0"/>
              <a:t>Glimpse under </a:t>
            </a:r>
            <a:r>
              <a:rPr lang="en-US" sz="6600" b="1" dirty="0" err="1" smtClean="0"/>
              <a:t>Jigyasa</a:t>
            </a:r>
            <a:r>
              <a:rPr lang="en-US" sz="6600" b="1" dirty="0" smtClean="0"/>
              <a:t> </a:t>
            </a:r>
            <a:r>
              <a:rPr lang="en-US" sz="6600" b="1" dirty="0" err="1" smtClean="0"/>
              <a:t>Programme</a:t>
            </a:r>
            <a:r>
              <a:rPr lang="en-US" sz="6600" b="1" dirty="0" smtClean="0"/>
              <a:t> at CSIR -AMPRI</a:t>
            </a:r>
            <a:endParaRPr lang="en-US" sz="6600" b="1" dirty="0"/>
          </a:p>
        </p:txBody>
      </p:sp>
    </p:spTree>
    <p:extLst>
      <p:ext uri="{BB962C8B-B14F-4D97-AF65-F5344CB8AC3E}">
        <p14:creationId xmlns:p14="http://schemas.microsoft.com/office/powerpoint/2010/main" xmlns="" val="199694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314115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46289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066093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12845"/>
          </a:xfrm>
        </p:spPr>
        <p:txBody>
          <a:bodyPr>
            <a:normAutofit/>
          </a:bodyPr>
          <a:lstStyle/>
          <a:p>
            <a:pPr algn="ctr"/>
            <a:r>
              <a:rPr lang="en-US" sz="7200" dirty="0" smtClean="0"/>
              <a:t/>
            </a:r>
            <a:br>
              <a:rPr lang="en-US" sz="7200" dirty="0" smtClean="0"/>
            </a:br>
            <a:r>
              <a:rPr lang="en-US" sz="7200" dirty="0"/>
              <a:t/>
            </a:r>
            <a:br>
              <a:rPr lang="en-US" sz="7200" dirty="0"/>
            </a:br>
            <a:r>
              <a:rPr lang="en-US" sz="7200" dirty="0" smtClean="0"/>
              <a:t>Calendar of Activities</a:t>
            </a:r>
            <a:br>
              <a:rPr lang="en-US" sz="7200" dirty="0" smtClean="0"/>
            </a:br>
            <a:r>
              <a:rPr lang="en-US" sz="4800" dirty="0" smtClean="0"/>
              <a:t>Academic Session 2018-19</a:t>
            </a:r>
            <a:endParaRPr lang="en-US" sz="7200" dirty="0"/>
          </a:p>
        </p:txBody>
      </p:sp>
    </p:spTree>
    <p:extLst>
      <p:ext uri="{BB962C8B-B14F-4D97-AF65-F5344CB8AC3E}">
        <p14:creationId xmlns:p14="http://schemas.microsoft.com/office/powerpoint/2010/main" xmlns="" val="93601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196858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2438" t="8843" r="6567" b="22313"/>
          <a:stretch/>
        </p:blipFill>
        <p:spPr bwMode="blackGray">
          <a:xfrm rot="16200000">
            <a:off x="2667000" y="-2667002"/>
            <a:ext cx="6858001" cy="12192001"/>
          </a:xfrm>
        </p:spPr>
      </p:pic>
    </p:spTree>
    <p:extLst>
      <p:ext uri="{BB962C8B-B14F-4D97-AF65-F5344CB8AC3E}">
        <p14:creationId xmlns:p14="http://schemas.microsoft.com/office/powerpoint/2010/main" xmlns="" val="728015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7562" t="23769" r="13831" b="6941"/>
          <a:stretch/>
        </p:blipFill>
        <p:spPr>
          <a:xfrm rot="5400000">
            <a:off x="2666998" y="-2667000"/>
            <a:ext cx="6858001" cy="12192001"/>
          </a:xfrm>
          <a:prstGeom prst="rect">
            <a:avLst/>
          </a:prstGeom>
        </p:spPr>
      </p:pic>
    </p:spTree>
    <p:extLst>
      <p:ext uri="{BB962C8B-B14F-4D97-AF65-F5344CB8AC3E}">
        <p14:creationId xmlns:p14="http://schemas.microsoft.com/office/powerpoint/2010/main" xmlns="" val="786389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8358" t="24329" r="13632" b="7500"/>
          <a:stretch/>
        </p:blipFill>
        <p:spPr>
          <a:xfrm rot="5400000">
            <a:off x="2667000" y="-2666999"/>
            <a:ext cx="6857998" cy="12192000"/>
          </a:xfrm>
          <a:prstGeom prst="rect">
            <a:avLst/>
          </a:prstGeom>
        </p:spPr>
      </p:pic>
    </p:spTree>
    <p:extLst>
      <p:ext uri="{BB962C8B-B14F-4D97-AF65-F5344CB8AC3E}">
        <p14:creationId xmlns:p14="http://schemas.microsoft.com/office/powerpoint/2010/main" xmlns="" val="293051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1642" t="7052" r="10547" b="23545"/>
          <a:stretch/>
        </p:blipFill>
        <p:spPr>
          <a:xfrm rot="16200000">
            <a:off x="2667002" y="-2667001"/>
            <a:ext cx="6858000" cy="12192001"/>
          </a:xfrm>
          <a:prstGeom prst="rect">
            <a:avLst/>
          </a:prstGeom>
        </p:spPr>
      </p:pic>
    </p:spTree>
    <p:extLst>
      <p:ext uri="{BB962C8B-B14F-4D97-AF65-F5344CB8AC3E}">
        <p14:creationId xmlns:p14="http://schemas.microsoft.com/office/powerpoint/2010/main" xmlns="" val="2911583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573207"/>
            <a:ext cx="10515600" cy="5663820"/>
          </a:xfrm>
        </p:spPr>
      </p:pic>
    </p:spTree>
    <p:extLst>
      <p:ext uri="{BB962C8B-B14F-4D97-AF65-F5344CB8AC3E}">
        <p14:creationId xmlns:p14="http://schemas.microsoft.com/office/powerpoint/2010/main" xmlns="" val="2493642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1841" t="8508" r="6567" b="20074"/>
          <a:stretch/>
        </p:blipFill>
        <p:spPr>
          <a:xfrm rot="16200000">
            <a:off x="2731829" y="-2731830"/>
            <a:ext cx="6728347" cy="12192003"/>
          </a:xfrm>
          <a:prstGeom prst="rect">
            <a:avLst/>
          </a:prstGeom>
        </p:spPr>
      </p:pic>
    </p:spTree>
    <p:extLst>
      <p:ext uri="{BB962C8B-B14F-4D97-AF65-F5344CB8AC3E}">
        <p14:creationId xmlns:p14="http://schemas.microsoft.com/office/powerpoint/2010/main" xmlns="" val="2147865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0448" t="2798" r="12737" b="27910"/>
          <a:stretch/>
        </p:blipFill>
        <p:spPr>
          <a:xfrm rot="16200000">
            <a:off x="2667000" y="-2667002"/>
            <a:ext cx="6858001" cy="12192002"/>
          </a:xfrm>
          <a:prstGeom prst="rect">
            <a:avLst/>
          </a:prstGeom>
        </p:spPr>
      </p:pic>
    </p:spTree>
    <p:extLst>
      <p:ext uri="{BB962C8B-B14F-4D97-AF65-F5344CB8AC3E}">
        <p14:creationId xmlns:p14="http://schemas.microsoft.com/office/powerpoint/2010/main" xmlns="" val="1296842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4629" t="5262" r="8954" b="25223"/>
          <a:stretch/>
        </p:blipFill>
        <p:spPr>
          <a:xfrm rot="16200000">
            <a:off x="2725002" y="-2725004"/>
            <a:ext cx="6741995" cy="12192000"/>
          </a:xfrm>
          <a:prstGeom prst="rect">
            <a:avLst/>
          </a:prstGeom>
        </p:spPr>
      </p:pic>
    </p:spTree>
    <p:extLst>
      <p:ext uri="{BB962C8B-B14F-4D97-AF65-F5344CB8AC3E}">
        <p14:creationId xmlns:p14="http://schemas.microsoft.com/office/powerpoint/2010/main" xmlns="" val="1087860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dirty="0" err="1" smtClean="0"/>
              <a:t>Kendriya</a:t>
            </a:r>
            <a:r>
              <a:rPr lang="en-US" dirty="0" smtClean="0"/>
              <a:t> </a:t>
            </a:r>
            <a:r>
              <a:rPr lang="en-US" dirty="0" err="1" smtClean="0"/>
              <a:t>Vidyalaya</a:t>
            </a:r>
            <a:r>
              <a:rPr lang="en-US" dirty="0" smtClean="0"/>
              <a:t> No. 2 Bhopal</a:t>
            </a:r>
            <a:br>
              <a:rPr lang="en-US" dirty="0" smtClean="0"/>
            </a:br>
            <a:r>
              <a:rPr lang="en-US" dirty="0" smtClean="0"/>
              <a:t>Science Club under “</a:t>
            </a:r>
            <a:r>
              <a:rPr lang="en-US" dirty="0" err="1" smtClean="0"/>
              <a:t>Jigyasa</a:t>
            </a:r>
            <a:r>
              <a:rPr lang="en-US" dirty="0" smtClean="0"/>
              <a:t>” </a:t>
            </a:r>
            <a:r>
              <a:rPr lang="en-US" dirty="0" err="1" smtClean="0"/>
              <a:t>Programme</a:t>
            </a:r>
            <a:r>
              <a:rPr lang="en-US" dirty="0" smtClean="0"/>
              <a:t> </a:t>
            </a:r>
            <a:endParaRPr lang="en-US" dirty="0"/>
          </a:p>
        </p:txBody>
      </p:sp>
      <p:sp>
        <p:nvSpPr>
          <p:cNvPr id="3" name="Content Placeholder 2"/>
          <p:cNvSpPr>
            <a:spLocks noGrp="1"/>
          </p:cNvSpPr>
          <p:nvPr>
            <p:ph idx="1"/>
          </p:nvPr>
        </p:nvSpPr>
        <p:spPr>
          <a:xfrm>
            <a:off x="0" y="1320800"/>
            <a:ext cx="12192000" cy="5537199"/>
          </a:xfrm>
        </p:spPr>
        <p:txBody>
          <a:bodyPr>
            <a:normAutofit/>
          </a:bodyPr>
          <a:lstStyle/>
          <a:p>
            <a:pPr algn="just">
              <a:buFont typeface="Wingdings" panose="05000000000000000000" pitchFamily="2" charset="2"/>
              <a:buChar char="Ø"/>
            </a:pPr>
            <a:r>
              <a:rPr lang="en-US" sz="3200" dirty="0"/>
              <a:t>O</a:t>
            </a:r>
            <a:r>
              <a:rPr lang="en-US" sz="3200" dirty="0" smtClean="0"/>
              <a:t>pportunities to the learners to explore aspects of Science.</a:t>
            </a:r>
          </a:p>
          <a:p>
            <a:pPr algn="just">
              <a:buFont typeface="Wingdings" panose="05000000000000000000" pitchFamily="2" charset="2"/>
              <a:buChar char="Ø"/>
            </a:pPr>
            <a:r>
              <a:rPr lang="en-US" sz="3200" dirty="0" smtClean="0"/>
              <a:t>The development  of scientific attitude and critical thinking.</a:t>
            </a:r>
          </a:p>
          <a:p>
            <a:pPr algn="just">
              <a:buFont typeface="Wingdings" panose="05000000000000000000" pitchFamily="2" charset="2"/>
              <a:buChar char="Ø"/>
            </a:pPr>
            <a:r>
              <a:rPr lang="en-US" sz="3200" dirty="0" smtClean="0"/>
              <a:t>The interaction with scientists and acquaint with their research work.</a:t>
            </a:r>
          </a:p>
          <a:p>
            <a:pPr algn="just">
              <a:buFont typeface="Wingdings" panose="05000000000000000000" pitchFamily="2" charset="2"/>
              <a:buChar char="Ø"/>
            </a:pPr>
            <a:r>
              <a:rPr lang="en-US" sz="3200" dirty="0" smtClean="0"/>
              <a:t>The enhancement of the positive experiences that learners have with science by allowing them to explore their own ideas and interest.</a:t>
            </a:r>
          </a:p>
          <a:p>
            <a:pPr algn="just">
              <a:buFont typeface="Wingdings" panose="05000000000000000000" pitchFamily="2" charset="2"/>
              <a:buChar char="Ø"/>
            </a:pPr>
            <a:r>
              <a:rPr lang="en-US" sz="3200" dirty="0"/>
              <a:t>S</a:t>
            </a:r>
            <a:r>
              <a:rPr lang="en-US" sz="3200" dirty="0" smtClean="0"/>
              <a:t>tudents in touch with the recent advances in science and use of technology.</a:t>
            </a:r>
          </a:p>
          <a:p>
            <a:pPr marL="0" indent="0" algn="just">
              <a:buNone/>
            </a:pPr>
            <a:endParaRPr lang="en-US" sz="3200" dirty="0" smtClean="0"/>
          </a:p>
        </p:txBody>
      </p:sp>
    </p:spTree>
    <p:extLst>
      <p:ext uri="{BB962C8B-B14F-4D97-AF65-F5344CB8AC3E}">
        <p14:creationId xmlns:p14="http://schemas.microsoft.com/office/powerpoint/2010/main" xmlns="" val="2020081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41791" cy="1320800"/>
          </a:xfrm>
        </p:spPr>
        <p:txBody>
          <a:bodyPr>
            <a:normAutofit fontScale="90000"/>
          </a:bodyPr>
          <a:lstStyle/>
          <a:p>
            <a:pPr algn="ctr"/>
            <a:r>
              <a:rPr lang="en-US" sz="4800" dirty="0"/>
              <a:t>Organizational </a:t>
            </a:r>
            <a:r>
              <a:rPr lang="en-US" sz="4800" dirty="0" smtClean="0"/>
              <a:t>Structure of Science Club</a:t>
            </a:r>
            <a:br>
              <a:rPr lang="en-US" sz="4800" dirty="0" smtClean="0"/>
            </a:br>
            <a:r>
              <a:rPr lang="en-US" b="1" dirty="0"/>
              <a:t>Principal, Science teachers and </a:t>
            </a:r>
            <a:r>
              <a:rPr lang="en-US" b="1" dirty="0" smtClean="0"/>
              <a:t>students</a:t>
            </a: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a:xfrm>
            <a:off x="0" y="1460310"/>
            <a:ext cx="12192000" cy="5058723"/>
          </a:xfrm>
        </p:spPr>
        <p:txBody>
          <a:bodyPr>
            <a:normAutofit/>
          </a:bodyPr>
          <a:lstStyle/>
          <a:p>
            <a:pPr marL="0" indent="0">
              <a:buNone/>
            </a:pPr>
            <a:r>
              <a:rPr lang="en-US" sz="2800" b="1" dirty="0" smtClean="0"/>
              <a:t>Activities under </a:t>
            </a:r>
            <a:r>
              <a:rPr lang="en-US" sz="2800" b="1" dirty="0" err="1" smtClean="0"/>
              <a:t>Jigyasa</a:t>
            </a:r>
            <a:r>
              <a:rPr lang="en-US" sz="2800" b="1" dirty="0" smtClean="0"/>
              <a:t> </a:t>
            </a:r>
            <a:r>
              <a:rPr lang="en-US" sz="2800" b="1" dirty="0" err="1" smtClean="0"/>
              <a:t>programme</a:t>
            </a:r>
            <a:r>
              <a:rPr lang="en-US" sz="2800" b="1" dirty="0" smtClean="0"/>
              <a:t>.</a:t>
            </a:r>
          </a:p>
          <a:p>
            <a:pPr>
              <a:buFont typeface="Wingdings" panose="05000000000000000000" pitchFamily="2" charset="2"/>
              <a:buChar char="q"/>
            </a:pPr>
            <a:r>
              <a:rPr lang="en-US" sz="2800" b="1" dirty="0" smtClean="0"/>
              <a:t>Activities and day celebration related to Science and technology, scientist, researches </a:t>
            </a:r>
          </a:p>
          <a:p>
            <a:pPr>
              <a:buFont typeface="Wingdings" panose="05000000000000000000" pitchFamily="2" charset="2"/>
              <a:buChar char="q"/>
            </a:pPr>
            <a:r>
              <a:rPr lang="en-US" sz="2800" b="1" dirty="0" smtClean="0"/>
              <a:t>Interaction between Scientist and student teachers.</a:t>
            </a:r>
          </a:p>
          <a:p>
            <a:pPr>
              <a:buFont typeface="Wingdings" panose="05000000000000000000" pitchFamily="2" charset="2"/>
              <a:buChar char="q"/>
            </a:pPr>
            <a:r>
              <a:rPr lang="en-US" sz="2800" b="1" dirty="0" smtClean="0"/>
              <a:t>Science Exhibition</a:t>
            </a:r>
          </a:p>
          <a:p>
            <a:pPr>
              <a:buFont typeface="Wingdings" panose="05000000000000000000" pitchFamily="2" charset="2"/>
              <a:buChar char="q"/>
            </a:pPr>
            <a:r>
              <a:rPr lang="en-US" sz="2800" b="1" dirty="0" smtClean="0"/>
              <a:t>NCSC</a:t>
            </a:r>
          </a:p>
          <a:p>
            <a:pPr>
              <a:buFont typeface="Wingdings" panose="05000000000000000000" pitchFamily="2" charset="2"/>
              <a:buChar char="q"/>
            </a:pPr>
            <a:r>
              <a:rPr lang="en-US" sz="2800" b="1" dirty="0" smtClean="0"/>
              <a:t>Publication of students article in CSIR journals</a:t>
            </a:r>
          </a:p>
          <a:p>
            <a:pPr>
              <a:buFont typeface="Wingdings" panose="05000000000000000000" pitchFamily="2" charset="2"/>
              <a:buChar char="q"/>
            </a:pPr>
            <a:r>
              <a:rPr lang="en-US" sz="2800" b="1" dirty="0" smtClean="0"/>
              <a:t>Science </a:t>
            </a:r>
            <a:r>
              <a:rPr lang="en-US" sz="2800" b="1" dirty="0" err="1" smtClean="0"/>
              <a:t>olympiad</a:t>
            </a:r>
            <a:r>
              <a:rPr lang="en-US" sz="2800" b="1" dirty="0" smtClean="0"/>
              <a:t> </a:t>
            </a:r>
            <a:endParaRPr lang="en-US" sz="2800" b="1" dirty="0"/>
          </a:p>
        </p:txBody>
      </p:sp>
    </p:spTree>
    <p:extLst>
      <p:ext uri="{BB962C8B-B14F-4D97-AF65-F5344CB8AC3E}">
        <p14:creationId xmlns:p14="http://schemas.microsoft.com/office/powerpoint/2010/main" xmlns="" val="289212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182" y="707886"/>
            <a:ext cx="12082818" cy="3290907"/>
          </a:xfrm>
          <a:prstGeom prst="rect">
            <a:avLst/>
          </a:prstGeom>
        </p:spPr>
      </p:pic>
      <p:sp>
        <p:nvSpPr>
          <p:cNvPr id="6" name="TextBox 5"/>
          <p:cNvSpPr txBox="1"/>
          <p:nvPr/>
        </p:nvSpPr>
        <p:spPr>
          <a:xfrm>
            <a:off x="930322" y="0"/>
            <a:ext cx="10331356" cy="707886"/>
          </a:xfrm>
          <a:prstGeom prst="rect">
            <a:avLst/>
          </a:prstGeom>
          <a:noFill/>
        </p:spPr>
        <p:txBody>
          <a:bodyPr wrap="square" rtlCol="0">
            <a:spAutoFit/>
          </a:bodyPr>
          <a:lstStyle/>
          <a:p>
            <a:pPr algn="ctr"/>
            <a:r>
              <a:rPr lang="en-US" sz="4000" b="1" dirty="0" smtClean="0"/>
              <a:t>World Health DAY 07 APR 2018</a:t>
            </a:r>
            <a:endParaRPr lang="en-US" sz="4000" b="1" dirty="0"/>
          </a:p>
        </p:txBody>
      </p:sp>
      <p:sp>
        <p:nvSpPr>
          <p:cNvPr id="7" name="TextBox 6"/>
          <p:cNvSpPr txBox="1"/>
          <p:nvPr/>
        </p:nvSpPr>
        <p:spPr>
          <a:xfrm>
            <a:off x="1" y="3998793"/>
            <a:ext cx="12191999" cy="2862322"/>
          </a:xfrm>
          <a:prstGeom prst="rect">
            <a:avLst/>
          </a:prstGeom>
          <a:noFill/>
        </p:spPr>
        <p:txBody>
          <a:bodyPr wrap="square" rtlCol="0">
            <a:spAutoFit/>
          </a:bodyPr>
          <a:lstStyle/>
          <a:p>
            <a:pPr algn="just"/>
            <a:r>
              <a:rPr lang="en-US" sz="2000" dirty="0" smtClean="0"/>
              <a:t>The World Health Day was observed in the morning assembly on 07.04.2018 in the </a:t>
            </a:r>
            <a:r>
              <a:rPr lang="en-US" sz="2000" dirty="0" err="1" smtClean="0"/>
              <a:t>Vidyalaya</a:t>
            </a:r>
            <a:r>
              <a:rPr lang="en-US" sz="2000" dirty="0" smtClean="0"/>
              <a:t> under </a:t>
            </a:r>
            <a:r>
              <a:rPr lang="en-US" sz="2000" dirty="0" err="1" smtClean="0"/>
              <a:t>Jigyasa</a:t>
            </a:r>
            <a:r>
              <a:rPr lang="en-US" sz="2000" dirty="0" smtClean="0"/>
              <a:t> </a:t>
            </a:r>
            <a:r>
              <a:rPr lang="en-US" sz="2000" dirty="0" err="1" smtClean="0"/>
              <a:t>programme</a:t>
            </a:r>
            <a:r>
              <a:rPr lang="en-US" sz="2000" dirty="0" smtClean="0"/>
              <a:t>. Dr. </a:t>
            </a:r>
            <a:r>
              <a:rPr lang="en-US" sz="2000" dirty="0" err="1" smtClean="0"/>
              <a:t>Sushma</a:t>
            </a:r>
            <a:r>
              <a:rPr lang="en-US" sz="2000" dirty="0" smtClean="0"/>
              <a:t> </a:t>
            </a:r>
            <a:r>
              <a:rPr lang="en-US" sz="2000" dirty="0" err="1" smtClean="0"/>
              <a:t>Pippal</a:t>
            </a:r>
            <a:r>
              <a:rPr lang="en-US" sz="2000" dirty="0" smtClean="0"/>
              <a:t> stressed upon the do’s and don’ts of good health. She explained to follow the fitness regime, importance of fruits and vegetables. She advised the students not to use fast food. She demonstrated the correct way of hand wash. She informed regarding communicable diseases and their prevention. She provided the tips to keep the environment clean and to maintain personal hygiene. Mrs. </a:t>
            </a:r>
            <a:r>
              <a:rPr lang="en-US" sz="2000" dirty="0" err="1" smtClean="0"/>
              <a:t>Sadhana</a:t>
            </a:r>
            <a:r>
              <a:rPr lang="en-US" sz="2000" dirty="0" smtClean="0"/>
              <a:t> </a:t>
            </a:r>
            <a:r>
              <a:rPr lang="en-US" sz="2000" dirty="0" err="1" smtClean="0"/>
              <a:t>Shrivastava</a:t>
            </a:r>
            <a:r>
              <a:rPr lang="en-US" sz="2000" dirty="0" smtClean="0"/>
              <a:t> described the World Health Day and she delivered a lecture by highlighting the importance of the various parameters on the health of the human being. </a:t>
            </a:r>
            <a:r>
              <a:rPr lang="en-US" sz="2000" dirty="0"/>
              <a:t>Shri S. K. Pathak, Principal addressed the students </a:t>
            </a:r>
            <a:r>
              <a:rPr lang="en-US" sz="2000" dirty="0" smtClean="0"/>
              <a:t>about the </a:t>
            </a:r>
            <a:r>
              <a:rPr lang="en-US" sz="2000" dirty="0"/>
              <a:t>importance of healthy eating habits, sports and exercise for good health.</a:t>
            </a:r>
          </a:p>
        </p:txBody>
      </p:sp>
    </p:spTree>
    <p:extLst>
      <p:ext uri="{BB962C8B-B14F-4D97-AF65-F5344CB8AC3E}">
        <p14:creationId xmlns:p14="http://schemas.microsoft.com/office/powerpoint/2010/main" xmlns="" val="2103848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4775"/>
            <a:ext cx="5882185" cy="37415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82184" y="584775"/>
            <a:ext cx="6309815" cy="3741566"/>
          </a:xfrm>
          <a:prstGeom prst="rect">
            <a:avLst/>
          </a:prstGeom>
        </p:spPr>
      </p:pic>
      <p:sp>
        <p:nvSpPr>
          <p:cNvPr id="6" name="TextBox 5"/>
          <p:cNvSpPr txBox="1"/>
          <p:nvPr/>
        </p:nvSpPr>
        <p:spPr>
          <a:xfrm>
            <a:off x="2238232" y="0"/>
            <a:ext cx="7287905" cy="584775"/>
          </a:xfrm>
          <a:prstGeom prst="rect">
            <a:avLst/>
          </a:prstGeom>
          <a:noFill/>
        </p:spPr>
        <p:txBody>
          <a:bodyPr wrap="square" rtlCol="0">
            <a:spAutoFit/>
          </a:bodyPr>
          <a:lstStyle/>
          <a:p>
            <a:pPr algn="ctr"/>
            <a:r>
              <a:rPr lang="en-US" sz="3200" b="1" dirty="0" smtClean="0"/>
              <a:t>Earth Day 22.Apr.2018</a:t>
            </a:r>
            <a:endParaRPr lang="en-US" sz="3200" b="1" dirty="0"/>
          </a:p>
        </p:txBody>
      </p:sp>
      <p:sp>
        <p:nvSpPr>
          <p:cNvPr id="7" name="TextBox 6"/>
          <p:cNvSpPr txBox="1"/>
          <p:nvPr/>
        </p:nvSpPr>
        <p:spPr>
          <a:xfrm>
            <a:off x="1" y="4326340"/>
            <a:ext cx="12191999" cy="2308324"/>
          </a:xfrm>
          <a:prstGeom prst="rect">
            <a:avLst/>
          </a:prstGeom>
          <a:noFill/>
        </p:spPr>
        <p:txBody>
          <a:bodyPr wrap="square" rtlCol="0">
            <a:spAutoFit/>
          </a:bodyPr>
          <a:lstStyle/>
          <a:p>
            <a:pPr algn="just"/>
            <a:r>
              <a:rPr lang="en-US" sz="2400" dirty="0" smtClean="0"/>
              <a:t>The Earth Day was celebrated in the morning assembly on 22.04.2018 in the </a:t>
            </a:r>
            <a:r>
              <a:rPr lang="en-US" sz="2400" dirty="0" err="1" smtClean="0"/>
              <a:t>Vidyalaya</a:t>
            </a:r>
            <a:r>
              <a:rPr lang="en-US" sz="2400" dirty="0" smtClean="0"/>
              <a:t> under </a:t>
            </a:r>
            <a:r>
              <a:rPr lang="en-US" sz="2400" dirty="0" err="1" smtClean="0"/>
              <a:t>Jigyasa</a:t>
            </a:r>
            <a:r>
              <a:rPr lang="en-US" sz="2400" dirty="0" smtClean="0"/>
              <a:t> </a:t>
            </a:r>
            <a:r>
              <a:rPr lang="en-US" sz="2400" dirty="0" err="1" smtClean="0"/>
              <a:t>programme</a:t>
            </a:r>
            <a:r>
              <a:rPr lang="en-US" sz="2400" dirty="0" smtClean="0"/>
              <a:t>. It was a great day of environmental education for efforts to green the school. The students  reflected their ideas on “Earth my home” through </a:t>
            </a:r>
            <a:r>
              <a:rPr lang="en-US" sz="2400" dirty="0"/>
              <a:t>poster </a:t>
            </a:r>
            <a:r>
              <a:rPr lang="en-US" sz="2400" dirty="0" smtClean="0"/>
              <a:t>competition. </a:t>
            </a:r>
            <a:r>
              <a:rPr lang="en-US" sz="2400" dirty="0"/>
              <a:t>Mr</a:t>
            </a:r>
            <a:r>
              <a:rPr lang="en-US" sz="2400" dirty="0" smtClean="0"/>
              <a:t>. Ashok Kumar </a:t>
            </a:r>
            <a:r>
              <a:rPr lang="en-US" sz="2400" dirty="0" err="1" smtClean="0"/>
              <a:t>Verma</a:t>
            </a:r>
            <a:r>
              <a:rPr lang="en-US" sz="2400" dirty="0" smtClean="0"/>
              <a:t> explained the aspects of the Earth Day and he introduced the various technologies for beneficial of the human life on the planet Earth. Principal suggested the students to follow environmental friendly practices. </a:t>
            </a:r>
            <a:endParaRPr lang="en-US" sz="2400" dirty="0"/>
          </a:p>
        </p:txBody>
      </p:sp>
    </p:spTree>
    <p:extLst>
      <p:ext uri="{BB962C8B-B14F-4D97-AF65-F5344CB8AC3E}">
        <p14:creationId xmlns:p14="http://schemas.microsoft.com/office/powerpoint/2010/main" xmlns="" val="3345338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06471"/>
            <a:ext cx="4312692" cy="32345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2691" y="2306471"/>
            <a:ext cx="4349087" cy="32618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61778" y="2292822"/>
            <a:ext cx="3530221" cy="3261815"/>
          </a:xfrm>
          <a:prstGeom prst="rect">
            <a:avLst/>
          </a:prstGeom>
        </p:spPr>
      </p:pic>
      <p:sp>
        <p:nvSpPr>
          <p:cNvPr id="7" name="TextBox 6"/>
          <p:cNvSpPr txBox="1"/>
          <p:nvPr/>
        </p:nvSpPr>
        <p:spPr>
          <a:xfrm>
            <a:off x="777922" y="286603"/>
            <a:ext cx="9812741" cy="2308324"/>
          </a:xfrm>
          <a:prstGeom prst="rect">
            <a:avLst/>
          </a:prstGeom>
          <a:noFill/>
        </p:spPr>
        <p:txBody>
          <a:bodyPr wrap="square" rtlCol="0">
            <a:spAutoFit/>
          </a:bodyPr>
          <a:lstStyle/>
          <a:p>
            <a:pPr algn="ctr"/>
            <a:r>
              <a:rPr lang="en-US" sz="3600" b="1" dirty="0" smtClean="0"/>
              <a:t>National Technology Day 11.05.2018</a:t>
            </a:r>
          </a:p>
          <a:p>
            <a:pPr algn="ctr"/>
            <a:r>
              <a:rPr lang="en-US" sz="3600" b="1" dirty="0"/>
              <a:t>Theme: Science and Technology for sustainable future</a:t>
            </a:r>
          </a:p>
          <a:p>
            <a:pPr algn="ctr"/>
            <a:endParaRPr lang="en-US" sz="3600" b="1" dirty="0"/>
          </a:p>
        </p:txBody>
      </p:sp>
    </p:spTree>
    <p:extLst>
      <p:ext uri="{BB962C8B-B14F-4D97-AF65-F5344CB8AC3E}">
        <p14:creationId xmlns:p14="http://schemas.microsoft.com/office/powerpoint/2010/main" xmlns="" val="232186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963833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533253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6380" y="0"/>
            <a:ext cx="10459239" cy="970181"/>
          </a:xfrm>
        </p:spPr>
        <p:txBody>
          <a:bodyPr>
            <a:normAutofit fontScale="92500" lnSpcReduction="10000"/>
          </a:bodyPr>
          <a:lstStyle/>
          <a:p>
            <a:pPr marL="0" indent="0" algn="ctr">
              <a:buNone/>
            </a:pPr>
            <a:r>
              <a:rPr lang="en-US" sz="6600" b="1" dirty="0" smtClean="0"/>
              <a:t>INTRODUCTION</a:t>
            </a:r>
            <a:endParaRPr lang="en-US" sz="6600" b="1" dirty="0"/>
          </a:p>
        </p:txBody>
      </p:sp>
      <p:sp>
        <p:nvSpPr>
          <p:cNvPr id="3" name="Rectangle 2"/>
          <p:cNvSpPr/>
          <p:nvPr/>
        </p:nvSpPr>
        <p:spPr>
          <a:xfrm>
            <a:off x="133350" y="1114336"/>
            <a:ext cx="11906250" cy="4708981"/>
          </a:xfrm>
          <a:prstGeom prst="rect">
            <a:avLst/>
          </a:prstGeom>
        </p:spPr>
        <p:txBody>
          <a:bodyPr wrap="square">
            <a:spAutoFit/>
          </a:bodyPr>
          <a:lstStyle/>
          <a:p>
            <a:pPr algn="just"/>
            <a:r>
              <a:rPr lang="en-US" sz="5000" dirty="0"/>
              <a:t>“JIGYASA” is one of the major initiative taken up by CSIR at national level, during its Platinum Jubilee Celebration Year.  CSIR is widening and deepening its Scientific Social Responsibility further with the </a:t>
            </a:r>
            <a:r>
              <a:rPr lang="en-US" sz="5000" dirty="0" err="1"/>
              <a:t>programme</a:t>
            </a:r>
            <a:r>
              <a:rPr lang="en-US" sz="5000" dirty="0"/>
              <a:t>.</a:t>
            </a:r>
          </a:p>
        </p:txBody>
      </p:sp>
    </p:spTree>
    <p:extLst>
      <p:ext uri="{BB962C8B-B14F-4D97-AF65-F5344CB8AC3E}">
        <p14:creationId xmlns:p14="http://schemas.microsoft.com/office/powerpoint/2010/main" xmlns="" val="4115996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425478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dirty="0" smtClean="0"/>
              <a:t>Summer Vacation </a:t>
            </a:r>
            <a:r>
              <a:rPr lang="en-US" dirty="0" err="1" smtClean="0"/>
              <a:t>programme</a:t>
            </a:r>
            <a:r>
              <a:rPr lang="en-US" dirty="0" smtClean="0"/>
              <a:t/>
            </a:r>
            <a:br>
              <a:rPr lang="en-US" dirty="0" smtClean="0"/>
            </a:br>
            <a:endParaRPr lang="en-US" dirty="0"/>
          </a:p>
        </p:txBody>
      </p:sp>
      <p:sp>
        <p:nvSpPr>
          <p:cNvPr id="3" name="Content Placeholder 2"/>
          <p:cNvSpPr>
            <a:spLocks noGrp="1"/>
          </p:cNvSpPr>
          <p:nvPr>
            <p:ph idx="1"/>
          </p:nvPr>
        </p:nvSpPr>
        <p:spPr>
          <a:xfrm>
            <a:off x="0" y="1218894"/>
            <a:ext cx="12192000" cy="5639106"/>
          </a:xfrm>
        </p:spPr>
        <p:txBody>
          <a:bodyPr/>
          <a:lstStyle/>
          <a:p>
            <a:pPr marL="0" indent="0" algn="just">
              <a:buNone/>
            </a:pPr>
            <a:r>
              <a:rPr lang="en-US" sz="3200" dirty="0" err="1" smtClean="0"/>
              <a:t>Programmes</a:t>
            </a:r>
            <a:r>
              <a:rPr lang="en-US" sz="3200" dirty="0" smtClean="0"/>
              <a:t> for minor research projects were taken by the students of Bhopal, Jabalpur and Raipur Region at CSIR – AMPRAI labs, Bhopal from 03.05.2018 to 07.05.2018. The students were familiarized with the projects, experiments and research work in the laboratories. The scientists  explained the correct scientific methods to design and work on a project.  </a:t>
            </a:r>
          </a:p>
          <a:p>
            <a:pPr marL="0" indent="0" algn="just">
              <a:buNone/>
            </a:pPr>
            <a:endParaRPr lang="en-US" dirty="0"/>
          </a:p>
          <a:p>
            <a:pPr marL="0" indent="0" algn="just">
              <a:buNone/>
            </a:pPr>
            <a:endParaRPr lang="en-US" dirty="0" smtClean="0"/>
          </a:p>
          <a:p>
            <a:pPr marL="0" indent="0" algn="just">
              <a:buNone/>
            </a:pPr>
            <a:r>
              <a:rPr lang="en-US" dirty="0" smtClean="0"/>
              <a:t> </a:t>
            </a:r>
            <a:endParaRPr lang="en-US" dirty="0"/>
          </a:p>
        </p:txBody>
      </p:sp>
    </p:spTree>
    <p:extLst>
      <p:ext uri="{BB962C8B-B14F-4D97-AF65-F5344CB8AC3E}">
        <p14:creationId xmlns:p14="http://schemas.microsoft.com/office/powerpoint/2010/main" xmlns="" val="2631085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564877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65316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483105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898813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07320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225281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87383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algn="just" fontAlgn="base"/>
            <a:r>
              <a:rPr lang="en-US" sz="3000" dirty="0" err="1" smtClean="0"/>
              <a:t>Jigyasa</a:t>
            </a:r>
            <a:r>
              <a:rPr lang="en-US" sz="3000" dirty="0"/>
              <a:t>, a student - scientist connect </a:t>
            </a:r>
            <a:r>
              <a:rPr lang="en-US" sz="3000" dirty="0" err="1"/>
              <a:t>programme</a:t>
            </a:r>
            <a:r>
              <a:rPr lang="en-US" sz="3000" dirty="0"/>
              <a:t> has been launched by the government in New Delhi. The </a:t>
            </a:r>
            <a:r>
              <a:rPr lang="en-US" sz="3000" dirty="0" err="1"/>
              <a:t>programme</a:t>
            </a:r>
            <a:r>
              <a:rPr lang="en-US" sz="3000" dirty="0"/>
              <a:t> would be implemented by the Council of Scientific and Industrial Research (CSIR) in collaboration with </a:t>
            </a:r>
            <a:r>
              <a:rPr lang="en-US" sz="3000" dirty="0" err="1"/>
              <a:t>Kendriya</a:t>
            </a:r>
            <a:r>
              <a:rPr lang="en-US" sz="3000" dirty="0"/>
              <a:t> </a:t>
            </a:r>
            <a:r>
              <a:rPr lang="en-US" sz="3000" dirty="0" err="1"/>
              <a:t>Vidyalaya</a:t>
            </a:r>
            <a:r>
              <a:rPr lang="en-US" sz="3000" dirty="0"/>
              <a:t> </a:t>
            </a:r>
            <a:r>
              <a:rPr lang="en-US" sz="3000" dirty="0" err="1"/>
              <a:t>Sangathan</a:t>
            </a:r>
            <a:r>
              <a:rPr lang="en-US" sz="3000" dirty="0"/>
              <a:t> (KVS).</a:t>
            </a:r>
          </a:p>
          <a:p>
            <a:pPr algn="just" fontAlgn="base"/>
            <a:r>
              <a:rPr lang="en-US" sz="3000" dirty="0"/>
              <a:t>"JIGYASA" is one of the major initiative taken up by CSIR at national level, during its Platinum Jubilee Celebration Year. CSIR is widening and deepening its Scientific Social Responsibility further with the </a:t>
            </a:r>
            <a:r>
              <a:rPr lang="en-US" sz="3000" dirty="0" err="1"/>
              <a:t>programme</a:t>
            </a:r>
            <a:r>
              <a:rPr lang="en-US" sz="3000" dirty="0"/>
              <a:t>. Council of Scientific and Industrial Research (CSIR), has joined hands with </a:t>
            </a:r>
            <a:r>
              <a:rPr lang="en-US" sz="3000" dirty="0" err="1"/>
              <a:t>Kendriya</a:t>
            </a:r>
            <a:r>
              <a:rPr lang="en-US" sz="3000" dirty="0"/>
              <a:t> </a:t>
            </a:r>
            <a:r>
              <a:rPr lang="en-US" sz="3000" dirty="0" err="1"/>
              <a:t>Vidyalaya</a:t>
            </a:r>
            <a:r>
              <a:rPr lang="en-US" sz="3000" dirty="0"/>
              <a:t> </a:t>
            </a:r>
            <a:r>
              <a:rPr lang="en-US" sz="3000" dirty="0" err="1"/>
              <a:t>Sangathan</a:t>
            </a:r>
            <a:r>
              <a:rPr lang="en-US" sz="3000" dirty="0"/>
              <a:t> (KVS) to implement this </a:t>
            </a:r>
            <a:r>
              <a:rPr lang="en-US" sz="3000" dirty="0" err="1"/>
              <a:t>programme</a:t>
            </a:r>
            <a:r>
              <a:rPr lang="en-US" sz="3000" dirty="0"/>
              <a:t>. The focus of this scheme is on connecting school students and scientists so as to extend student's classroom learning with well planned research laboratory based learning.</a:t>
            </a:r>
          </a:p>
          <a:p>
            <a:pPr marL="0" indent="0">
              <a:buNone/>
            </a:pPr>
            <a:endParaRPr lang="en-US" sz="3000" dirty="0"/>
          </a:p>
        </p:txBody>
      </p:sp>
    </p:spTree>
    <p:extLst>
      <p:ext uri="{BB962C8B-B14F-4D97-AF65-F5344CB8AC3E}">
        <p14:creationId xmlns:p14="http://schemas.microsoft.com/office/powerpoint/2010/main" xmlns="" val="3301731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0800"/>
          </a:xfrm>
        </p:spPr>
        <p:txBody>
          <a:bodyPr/>
          <a:lstStyle/>
          <a:p>
            <a:r>
              <a:rPr lang="en-US" b="1" cap="all" dirty="0"/>
              <a:t>HIGHLIGHTS OF THE JIGYASA PROGRAMME</a:t>
            </a:r>
            <a:endParaRPr lang="en-US" dirty="0"/>
          </a:p>
        </p:txBody>
      </p:sp>
      <p:sp>
        <p:nvSpPr>
          <p:cNvPr id="3" name="Content Placeholder 2"/>
          <p:cNvSpPr>
            <a:spLocks noGrp="1"/>
          </p:cNvSpPr>
          <p:nvPr>
            <p:ph idx="1"/>
          </p:nvPr>
        </p:nvSpPr>
        <p:spPr>
          <a:xfrm>
            <a:off x="0" y="1023582"/>
            <a:ext cx="12192000" cy="5834417"/>
          </a:xfrm>
        </p:spPr>
        <p:txBody>
          <a:bodyPr>
            <a:normAutofit fontScale="92500" lnSpcReduction="10000"/>
          </a:bodyPr>
          <a:lstStyle/>
          <a:p>
            <a:pPr algn="just" fontAlgn="base"/>
            <a:r>
              <a:rPr lang="en-US" sz="2800" dirty="0"/>
              <a:t>JIGYASA' would inculcate the culture of inquisitiveness on one hand and scientific temper on the other, amongst the school students and their teachers.</a:t>
            </a:r>
          </a:p>
          <a:p>
            <a:pPr algn="just" fontAlgn="base"/>
            <a:r>
              <a:rPr lang="en-US" sz="2800" dirty="0"/>
              <a:t>The </a:t>
            </a:r>
            <a:r>
              <a:rPr lang="en-US" sz="2800" dirty="0" err="1" smtClean="0"/>
              <a:t>programme</a:t>
            </a:r>
            <a:r>
              <a:rPr lang="en-US" sz="2800" dirty="0" smtClean="0"/>
              <a:t> </a:t>
            </a:r>
            <a:r>
              <a:rPr lang="en-US" sz="2800" dirty="0"/>
              <a:t>will also enable the students and teachers to practically live the theoretical concepts taught in science by visiting CSIR laboratories and by participating in projects.</a:t>
            </a:r>
          </a:p>
          <a:p>
            <a:pPr algn="just" fontAlgn="base"/>
            <a:r>
              <a:rPr lang="en-US" sz="2800" dirty="0"/>
              <a:t>The Programme is expected to connect 1151 </a:t>
            </a:r>
            <a:r>
              <a:rPr lang="en-US" sz="2800" dirty="0" err="1"/>
              <a:t>Kendriya</a:t>
            </a:r>
            <a:r>
              <a:rPr lang="en-US" sz="2800" dirty="0"/>
              <a:t> </a:t>
            </a:r>
            <a:r>
              <a:rPr lang="en-US" sz="2800" dirty="0" err="1"/>
              <a:t>Vidyalayas</a:t>
            </a:r>
            <a:r>
              <a:rPr lang="en-US" sz="2800" dirty="0"/>
              <a:t> with 38 National Laboratories of CSIR targeting 100,000 students and nearly 1000 teachers annually.</a:t>
            </a:r>
          </a:p>
          <a:p>
            <a:pPr algn="just" fontAlgn="base"/>
            <a:r>
              <a:rPr lang="en-US" sz="2800" dirty="0"/>
              <a:t>The focus is on connecting school students and scientists to extend student's classroom learning with a well planned research laboratory based learning.</a:t>
            </a:r>
          </a:p>
          <a:p>
            <a:pPr algn="just" fontAlgn="base"/>
            <a:r>
              <a:rPr lang="en-US" sz="2800" dirty="0"/>
              <a:t>It will also enable the students and teachers to practically live the theoretical concepts taught in science by visiting CSIR laboratories and by participating in mini-science projects.</a:t>
            </a:r>
          </a:p>
          <a:p>
            <a:pPr marL="0" indent="0">
              <a:buNone/>
            </a:pPr>
            <a:endParaRPr lang="en-US" dirty="0"/>
          </a:p>
        </p:txBody>
      </p:sp>
    </p:spTree>
    <p:extLst>
      <p:ext uri="{BB962C8B-B14F-4D97-AF65-F5344CB8AC3E}">
        <p14:creationId xmlns:p14="http://schemas.microsoft.com/office/powerpoint/2010/main" xmlns="" val="68978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pPr algn="ctr"/>
            <a:r>
              <a:rPr lang="en-US" b="1" dirty="0" smtClean="0"/>
              <a:t/>
            </a:r>
            <a:br>
              <a:rPr lang="en-US" b="1" dirty="0" smtClean="0"/>
            </a:br>
            <a:r>
              <a:rPr lang="en-US" b="1" dirty="0"/>
              <a:t/>
            </a:r>
            <a:br>
              <a:rPr lang="en-US" b="1" dirty="0"/>
            </a:br>
            <a:r>
              <a:rPr lang="en-US" b="1" dirty="0" smtClean="0"/>
              <a:t>“</a:t>
            </a:r>
            <a:r>
              <a:rPr lang="en-US" b="1" dirty="0"/>
              <a:t>JIGYASA” - Student-Scientist connect </a:t>
            </a:r>
            <a:r>
              <a:rPr lang="en-US" b="1" dirty="0" err="1" smtClean="0"/>
              <a:t>programme</a:t>
            </a:r>
            <a:r>
              <a:rPr lang="en-US" b="1" dirty="0" smtClean="0"/>
              <a:t> launched </a:t>
            </a:r>
            <a:r>
              <a:rPr lang="en-US" dirty="0" smtClean="0"/>
              <a:t/>
            </a:r>
            <a:br>
              <a:rPr lang="en-US" dirty="0" smtClean="0"/>
            </a:br>
            <a:r>
              <a:rPr lang="en-US" dirty="0" smtClean="0"/>
              <a:t/>
            </a:r>
            <a:br>
              <a:rPr lang="en-US" dirty="0" smtClean="0"/>
            </a:br>
            <a:r>
              <a:rPr lang="en-US" b="1" dirty="0"/>
              <a:t>Signing of </a:t>
            </a:r>
            <a:r>
              <a:rPr lang="en-US" b="1" dirty="0" err="1"/>
              <a:t>MoU</a:t>
            </a:r>
            <a:r>
              <a:rPr lang="en-US" b="1" dirty="0"/>
              <a:t> between CSIR &amp; KVS </a:t>
            </a:r>
            <a:r>
              <a:rPr lang="en-US" dirty="0" smtClean="0"/>
              <a:t/>
            </a:r>
            <a:br>
              <a:rPr lang="en-US" dirty="0" smtClean="0"/>
            </a:br>
            <a:r>
              <a:rPr lang="en-US" dirty="0" smtClean="0"/>
              <a:t/>
            </a:r>
            <a:br>
              <a:rPr lang="en-US" dirty="0" smtClean="0"/>
            </a:br>
            <a:r>
              <a:rPr lang="en-US" b="1" dirty="0"/>
              <a:t>Student-Scientist connect </a:t>
            </a:r>
            <a:r>
              <a:rPr lang="en-US" b="1" dirty="0" err="1"/>
              <a:t>programme</a:t>
            </a:r>
            <a:r>
              <a:rPr lang="en-US" b="1" dirty="0"/>
              <a:t> “JIGYASA”. </a:t>
            </a:r>
            <a:endParaRPr lang="en-US" dirty="0"/>
          </a:p>
        </p:txBody>
      </p:sp>
    </p:spTree>
    <p:extLst>
      <p:ext uri="{BB962C8B-B14F-4D97-AF65-F5344CB8AC3E}">
        <p14:creationId xmlns:p14="http://schemas.microsoft.com/office/powerpoint/2010/main" xmlns="" val="1418376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a:bodyPr>
          <a:lstStyle/>
          <a:p>
            <a:pPr algn="just"/>
            <a:r>
              <a:rPr lang="en-US" sz="3200" b="1" dirty="0"/>
              <a:t>1151 </a:t>
            </a:r>
            <a:r>
              <a:rPr lang="en-US" sz="3200" b="1" dirty="0" err="1"/>
              <a:t>Kendriya</a:t>
            </a:r>
            <a:r>
              <a:rPr lang="en-US" sz="3200" b="1" dirty="0"/>
              <a:t> </a:t>
            </a:r>
            <a:r>
              <a:rPr lang="en-US" sz="3200" b="1" dirty="0" err="1"/>
              <a:t>Vidyalayas</a:t>
            </a:r>
            <a:r>
              <a:rPr lang="en-US" sz="3200" b="1" dirty="0"/>
              <a:t> connect with 38 CSIR Laboratories targeting one lakh students and nearly 1000 teachers annually </a:t>
            </a:r>
          </a:p>
          <a:p>
            <a:pPr algn="just"/>
            <a:r>
              <a:rPr lang="en-US" sz="3200" dirty="0" err="1"/>
              <a:t>Jigyasa</a:t>
            </a:r>
            <a:r>
              <a:rPr lang="en-US" sz="3200" dirty="0"/>
              <a:t>, a student- scientist connect </a:t>
            </a:r>
            <a:r>
              <a:rPr lang="en-US" sz="3200" dirty="0" err="1"/>
              <a:t>programme</a:t>
            </a:r>
            <a:r>
              <a:rPr lang="en-US" sz="3200" dirty="0"/>
              <a:t> was officially launched in the national capital today. Council of Scientific and Industrial Research (CSIR), has joined hands with </a:t>
            </a:r>
            <a:r>
              <a:rPr lang="en-US" sz="3200" dirty="0" err="1"/>
              <a:t>Kendriya</a:t>
            </a:r>
            <a:r>
              <a:rPr lang="en-US" sz="3200" dirty="0"/>
              <a:t> </a:t>
            </a:r>
            <a:r>
              <a:rPr lang="en-US" sz="3200" dirty="0" err="1"/>
              <a:t>Vidyalaya</a:t>
            </a:r>
            <a:r>
              <a:rPr lang="en-US" sz="3200" dirty="0"/>
              <a:t> </a:t>
            </a:r>
            <a:r>
              <a:rPr lang="en-US" sz="3200" dirty="0" err="1"/>
              <a:t>Sangathan</a:t>
            </a:r>
            <a:r>
              <a:rPr lang="en-US" sz="3200" dirty="0"/>
              <a:t> (KVS) to implement this </a:t>
            </a:r>
            <a:r>
              <a:rPr lang="en-US" sz="3200" dirty="0" err="1"/>
              <a:t>programme</a:t>
            </a:r>
            <a:r>
              <a:rPr lang="en-US" sz="3200" dirty="0"/>
              <a:t>. The focus is on connecting school students and scientists so as to extend student’s classroom learning with that of a very well planned research laboratory based learning.</a:t>
            </a:r>
          </a:p>
          <a:p>
            <a:pPr algn="just"/>
            <a:r>
              <a:rPr lang="en-US" sz="3200" dirty="0"/>
              <a:t>Memorandum of Understanding signing ceremony was held in the presence of Dr. Harsh </a:t>
            </a:r>
            <a:r>
              <a:rPr lang="en-US" sz="3200" dirty="0" err="1"/>
              <a:t>Vardhan</a:t>
            </a:r>
            <a:r>
              <a:rPr lang="en-US" sz="3200" dirty="0"/>
              <a:t>, Minister of Science &amp; Technology, Earth Sciences, Environment, Forests and Climate Change and Shri Prakash </a:t>
            </a:r>
            <a:r>
              <a:rPr lang="en-US" sz="3200" dirty="0" err="1"/>
              <a:t>Javadekar</a:t>
            </a:r>
            <a:r>
              <a:rPr lang="en-US" sz="3200" dirty="0"/>
              <a:t>, Minister of Human Resource </a:t>
            </a:r>
            <a:r>
              <a:rPr lang="en-US" sz="3200" dirty="0" smtClean="0"/>
              <a:t>Development.</a:t>
            </a:r>
            <a:endParaRPr lang="en-US" sz="3200" dirty="0"/>
          </a:p>
          <a:p>
            <a:pPr marL="0" indent="0">
              <a:buNone/>
            </a:pPr>
            <a:endParaRPr lang="en-US" dirty="0"/>
          </a:p>
        </p:txBody>
      </p:sp>
    </p:spTree>
    <p:extLst>
      <p:ext uri="{BB962C8B-B14F-4D97-AF65-F5344CB8AC3E}">
        <p14:creationId xmlns:p14="http://schemas.microsoft.com/office/powerpoint/2010/main" xmlns="" val="4203226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algn="just"/>
            <a:r>
              <a:rPr lang="en-US" sz="3200" dirty="0" smtClean="0"/>
              <a:t>The </a:t>
            </a:r>
            <a:r>
              <a:rPr lang="en-US" sz="3200" dirty="0"/>
              <a:t>“JIGYASA” would inculcate the culture of inquisitiveness on one hand and scientific temper on the other, amongst the school students and their teachers. The Programme is expected to connect 1151 </a:t>
            </a:r>
            <a:r>
              <a:rPr lang="en-US" sz="3200" dirty="0" err="1"/>
              <a:t>Kendriya</a:t>
            </a:r>
            <a:r>
              <a:rPr lang="en-US" sz="3200" dirty="0"/>
              <a:t> </a:t>
            </a:r>
            <a:r>
              <a:rPr lang="en-US" sz="3200" dirty="0" err="1"/>
              <a:t>Vidyalayas</a:t>
            </a:r>
            <a:r>
              <a:rPr lang="en-US" sz="3200" dirty="0"/>
              <a:t> with 38 National Laboratories of CSIR targeting 100,000 students and nearly 1000 teachers annually.</a:t>
            </a:r>
          </a:p>
          <a:p>
            <a:pPr marL="0" indent="0">
              <a:buNone/>
            </a:pPr>
            <a:endParaRPr lang="en-US" dirty="0"/>
          </a:p>
        </p:txBody>
      </p:sp>
    </p:spTree>
    <p:extLst>
      <p:ext uri="{BB962C8B-B14F-4D97-AF65-F5344CB8AC3E}">
        <p14:creationId xmlns:p14="http://schemas.microsoft.com/office/powerpoint/2010/main" xmlns="" val="111052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
            <a:r>
              <a:rPr lang="en-US" sz="2400" dirty="0"/>
              <a:t>The program will also enable the students and teachers to practically live the theoretical concepts taught in science by visiting CSIR laboratories and by participating in mini-science projects. The model of engagement includes:</a:t>
            </a:r>
          </a:p>
          <a:p>
            <a:r>
              <a:rPr lang="en-US" sz="2400" dirty="0"/>
              <a:t>·         Student Residential </a:t>
            </a:r>
            <a:r>
              <a:rPr lang="en-US" sz="2400" dirty="0" err="1"/>
              <a:t>Programmes</a:t>
            </a:r>
            <a:r>
              <a:rPr lang="en-US" sz="2400" dirty="0"/>
              <a:t>;</a:t>
            </a:r>
          </a:p>
          <a:p>
            <a:r>
              <a:rPr lang="en-US" sz="2400" dirty="0"/>
              <a:t>·         Scientists as Teachers and Teachers as Scientists;</a:t>
            </a:r>
          </a:p>
          <a:p>
            <a:r>
              <a:rPr lang="en-US" sz="2400" dirty="0"/>
              <a:t>·         Lab specific activities / Onsite Experiments;</a:t>
            </a:r>
          </a:p>
          <a:p>
            <a:r>
              <a:rPr lang="en-US" sz="2400" dirty="0"/>
              <a:t>·         Visits of Scientists to Schools/Outreach </a:t>
            </a:r>
            <a:r>
              <a:rPr lang="en-US" sz="2400" dirty="0" err="1"/>
              <a:t>Programmes</a:t>
            </a:r>
            <a:r>
              <a:rPr lang="en-US" sz="2400" dirty="0"/>
              <a:t>;</a:t>
            </a:r>
          </a:p>
          <a:p>
            <a:r>
              <a:rPr lang="en-US" sz="2400" dirty="0"/>
              <a:t>·         Science and </a:t>
            </a:r>
            <a:r>
              <a:rPr lang="en-US" sz="2400" dirty="0" err="1"/>
              <a:t>Maths</a:t>
            </a:r>
            <a:r>
              <a:rPr lang="en-US" sz="2400" dirty="0"/>
              <a:t> Clubs;</a:t>
            </a:r>
          </a:p>
          <a:p>
            <a:r>
              <a:rPr lang="en-US" sz="2400" dirty="0"/>
              <a:t>·         Popular Lecture Series/ demonstration </a:t>
            </a:r>
            <a:r>
              <a:rPr lang="en-US" sz="2400" dirty="0" err="1"/>
              <a:t>programme</a:t>
            </a:r>
            <a:r>
              <a:rPr lang="en-US" sz="2400" dirty="0"/>
              <a:t> at Schools;</a:t>
            </a:r>
          </a:p>
          <a:p>
            <a:r>
              <a:rPr lang="en-US" sz="2400" dirty="0"/>
              <a:t>·         Student Apprenticeship </a:t>
            </a:r>
            <a:r>
              <a:rPr lang="en-US" sz="2400" dirty="0" err="1"/>
              <a:t>Programmes</a:t>
            </a:r>
            <a:r>
              <a:rPr lang="en-US" sz="2400" dirty="0"/>
              <a:t>;</a:t>
            </a:r>
          </a:p>
          <a:p>
            <a:r>
              <a:rPr lang="en-US" sz="2400" dirty="0"/>
              <a:t>·         Science Exhibitions;</a:t>
            </a:r>
          </a:p>
          <a:p>
            <a:r>
              <a:rPr lang="en-US" sz="2400" dirty="0"/>
              <a:t>·         Projects of National Children’s Science Congress;</a:t>
            </a:r>
          </a:p>
          <a:p>
            <a:r>
              <a:rPr lang="en-US" sz="2400" dirty="0"/>
              <a:t>·         Teacher Workshops; and</a:t>
            </a:r>
          </a:p>
          <a:p>
            <a:r>
              <a:rPr lang="en-US" sz="2400" dirty="0"/>
              <a:t>·         Tinkering Laboratories.</a:t>
            </a:r>
          </a:p>
          <a:p>
            <a:pPr marL="0" indent="0">
              <a:buNone/>
            </a:pPr>
            <a:endParaRPr lang="en-US" dirty="0"/>
          </a:p>
        </p:txBody>
      </p:sp>
    </p:spTree>
    <p:extLst>
      <p:ext uri="{BB962C8B-B14F-4D97-AF65-F5344CB8AC3E}">
        <p14:creationId xmlns:p14="http://schemas.microsoft.com/office/powerpoint/2010/main" xmlns="" val="2547911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310</TotalTime>
  <Words>842</Words>
  <Application>Microsoft Office PowerPoint</Application>
  <PresentationFormat>Custom</PresentationFormat>
  <Paragraphs>55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Facet</vt:lpstr>
      <vt:lpstr>IMPLEMENTATION OF PROJECT “JIGYASA”  IN KENDRIYA VIDYALAYAS  BHOPAL REGION </vt:lpstr>
      <vt:lpstr>Slide 2</vt:lpstr>
      <vt:lpstr>Slide 3</vt:lpstr>
      <vt:lpstr>Slide 4</vt:lpstr>
      <vt:lpstr>HIGHLIGHTS OF THE JIGYASA PROGRAMME</vt:lpstr>
      <vt:lpstr>  “JIGYASA” - Student-Scientist connect programme launched   Signing of MoU between CSIR &amp; KVS   Student-Scientist connect programme “JIGYASA”. </vt:lpstr>
      <vt:lpstr>Slide 7</vt:lpstr>
      <vt:lpstr>Slide 8</vt:lpstr>
      <vt:lpstr>Slide 9</vt:lpstr>
      <vt:lpstr>Slide 10</vt:lpstr>
      <vt:lpstr>Slide 11</vt:lpstr>
      <vt:lpstr>Slide 12</vt:lpstr>
      <vt:lpstr>Slide 13</vt:lpstr>
      <vt:lpstr>  Calendar of Activities Academic Session 2018-19</vt:lpstr>
      <vt:lpstr>Slide 15</vt:lpstr>
      <vt:lpstr>Slide 16</vt:lpstr>
      <vt:lpstr>Slide 17</vt:lpstr>
      <vt:lpstr>Slide 18</vt:lpstr>
      <vt:lpstr>Slide 19</vt:lpstr>
      <vt:lpstr>Slide 20</vt:lpstr>
      <vt:lpstr>Slide 21</vt:lpstr>
      <vt:lpstr>Slide 22</vt:lpstr>
      <vt:lpstr>Kendriya Vidyalaya No. 2 Bhopal Science Club under “Jigyasa” Programme </vt:lpstr>
      <vt:lpstr>Organizational Structure of Science Club Principal, Science teachers and students  </vt:lpstr>
      <vt:lpstr>Slide 25</vt:lpstr>
      <vt:lpstr>Slide 26</vt:lpstr>
      <vt:lpstr>Slide 27</vt:lpstr>
      <vt:lpstr>Slide 28</vt:lpstr>
      <vt:lpstr>Slide 29</vt:lpstr>
      <vt:lpstr>Slide 30</vt:lpstr>
      <vt:lpstr>Summer Vacation programme </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PROJECT JIGYASA IN KENDRIVA VIDYALAYAS</dc:title>
  <dc:creator>Adarsh</dc:creator>
  <cp:lastModifiedBy>nicsi</cp:lastModifiedBy>
  <cp:revision>111</cp:revision>
  <dcterms:created xsi:type="dcterms:W3CDTF">2018-07-17T04:01:00Z</dcterms:created>
  <dcterms:modified xsi:type="dcterms:W3CDTF">2018-07-24T09:30:20Z</dcterms:modified>
</cp:coreProperties>
</file>