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79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30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066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654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14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669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716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38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9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25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003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65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177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1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21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497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86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643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17E850-3CF9-49F5-A15E-AB9C188320F9}" type="datetimeFigureOut">
              <a:rPr lang="en-IN" smtClean="0"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2DC70F-1F85-4BE7-A660-279B2D2F3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264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5" y="657225"/>
            <a:ext cx="10415587" cy="56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85950" y="2427449"/>
            <a:ext cx="9172575" cy="1267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spcAft>
                <a:spcPts val="0"/>
              </a:spcAft>
              <a:tabLst>
                <a:tab pos="2114550" algn="l"/>
              </a:tabLst>
            </a:pPr>
            <a:endParaRPr lang="en-IN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IN" sz="2800" dirty="0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 on </a:t>
            </a:r>
            <a:r>
              <a:rPr lang="en-IN" sz="28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Green Schools Programme Audit 2017</a:t>
            </a:r>
            <a:endParaRPr lang="en-IN" sz="1400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IN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1400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IN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IN" sz="1600" dirty="0" smtClean="0">
                <a:solidFill>
                  <a:srgbClr val="4F4F4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KENDRIYA VIDYALAYA NO 3, BHOPAL</a:t>
            </a:r>
            <a:endParaRPr lang="en-IN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7238" y="679944"/>
            <a:ext cx="10029825" cy="567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How many species of plants and animals exist in your school ?</a:t>
            </a:r>
            <a:endParaRPr lang="en-IN" sz="20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835"/>
              </a:lnSpc>
              <a:spcAft>
                <a:spcPts val="0"/>
              </a:spcAft>
            </a:pP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88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A5B64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Equal to or more than 100 plants</a:t>
            </a: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85"/>
              </a:lnSpc>
              <a:spcAft>
                <a:spcPts val="0"/>
              </a:spcAft>
            </a:pP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57350" marR="279400" indent="-285750">
              <a:lnSpc>
                <a:spcPct val="123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efforts to conserve biodiversity within the school campus is appreciated. The school has maintained plant biodiversity very well.</a:t>
            </a: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5"/>
              </a:lnSpc>
              <a:spcAft>
                <a:spcPts val="0"/>
              </a:spcAft>
            </a:pP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88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A5B64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Less than 50 animal species</a:t>
            </a: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85"/>
              </a:lnSpc>
              <a:spcAft>
                <a:spcPts val="0"/>
              </a:spcAft>
            </a:pPr>
            <a:r>
              <a:rPr lang="en-IN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57350" marR="215900" indent="-285750">
              <a:lnSpc>
                <a:spcPct val="123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Biodiversity is very important to conserve nature. It is recommended to increase fauna biodiversity by ensuring minimum 50 species of animals within the school campus.</a:t>
            </a: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110"/>
              </a:lnSpc>
              <a:spcAft>
                <a:spcPts val="0"/>
              </a:spcAft>
            </a:pPr>
            <a:r>
              <a:rPr lang="en-IN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A5B64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Use of Pesticide</a:t>
            </a: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835"/>
              </a:lnSpc>
              <a:spcAft>
                <a:spcPts val="0"/>
              </a:spcAft>
            </a:pPr>
            <a:r>
              <a:rPr lang="en-IN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88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A5B64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IN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marR="215900">
              <a:lnSpc>
                <a:spcPct val="123000"/>
              </a:lnSpc>
              <a:spcAft>
                <a:spcPts val="0"/>
              </a:spcAft>
            </a:pPr>
            <a:r>
              <a:rPr lang="en-IN" dirty="0" smtClean="0"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School does not use any sort of chemical pesticides. </a:t>
            </a:r>
          </a:p>
          <a:p>
            <a:pPr marL="1371600" marR="215900">
              <a:lnSpc>
                <a:spcPct val="123000"/>
              </a:lnSpc>
              <a:spcAft>
                <a:spcPts val="0"/>
              </a:spcAft>
            </a:pPr>
            <a:r>
              <a:rPr lang="en-IN" dirty="0" err="1" smtClean="0">
                <a:solidFill>
                  <a:srgbClr val="5B5D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Vermi</a:t>
            </a:r>
            <a:r>
              <a:rPr lang="en-IN" dirty="0" smtClean="0">
                <a:solidFill>
                  <a:srgbClr val="5B5D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Compost pit has been developed to </a:t>
            </a:r>
            <a:r>
              <a:rPr lang="en-IN" dirty="0" smtClean="0"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make our own organic fertilizer.</a:t>
            </a: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IN" dirty="0" smtClean="0"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10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7241" y="929744"/>
            <a:ext cx="1839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>
              <a:spcAft>
                <a:spcPts val="0"/>
              </a:spcAft>
            </a:pPr>
            <a:r>
              <a:rPr lang="en-IN" sz="3200" dirty="0" smtClean="0">
                <a:solidFill>
                  <a:srgbClr val="0071B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862" y="1471398"/>
            <a:ext cx="9186863" cy="1795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35"/>
              </a:lnSpc>
              <a:spcAft>
                <a:spcPts val="0"/>
              </a:spcAft>
            </a:pPr>
            <a:r>
              <a:rPr lang="en-IN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88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0071B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Per </a:t>
            </a:r>
            <a:r>
              <a:rPr lang="en-IN" sz="2800" dirty="0">
                <a:solidFill>
                  <a:srgbClr val="0071B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Capita Water </a:t>
            </a:r>
            <a:r>
              <a:rPr lang="en-IN" sz="2800" dirty="0" smtClean="0">
                <a:solidFill>
                  <a:srgbClr val="0071B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Consumption of the school is </a:t>
            </a:r>
            <a:r>
              <a:rPr lang="en-IN" sz="2800" dirty="0" smtClean="0">
                <a:solidFill>
                  <a:srgbClr val="0071B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8.05 litres per person/day which is less than what has been prescribed.</a:t>
            </a:r>
          </a:p>
          <a:p>
            <a:pPr marL="1371600">
              <a:spcAft>
                <a:spcPts val="0"/>
              </a:spcAft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558912"/>
              </p:ext>
            </p:extLst>
          </p:nvPr>
        </p:nvGraphicFramePr>
        <p:xfrm>
          <a:off x="1843557" y="3685539"/>
          <a:ext cx="8986836" cy="675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7690"/>
                <a:gridCol w="4629146"/>
              </a:tblGrid>
              <a:tr h="370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Type of School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65100"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</a:rPr>
                        <a:t>Average consumption(in Litres)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1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Day Scholar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13-17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3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363" y="521194"/>
            <a:ext cx="10358437" cy="1370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18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71B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Rainwater Harvesting:-</a:t>
            </a:r>
            <a:r>
              <a:rPr lang="en-IN" sz="2800" dirty="0" smtClean="0">
                <a:solidFill>
                  <a:srgbClr val="0071B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85"/>
              </a:lnSpc>
              <a:spcAft>
                <a:spcPts val="0"/>
              </a:spcAft>
            </a:pPr>
            <a:r>
              <a:rPr lang="en-IN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58900" marR="215900">
              <a:lnSpc>
                <a:spcPct val="123000"/>
              </a:lnSpc>
              <a:spcAft>
                <a:spcPts val="0"/>
              </a:spcAft>
            </a:pPr>
            <a:r>
              <a:rPr lang="en-IN" b="1" dirty="0" smtClean="0">
                <a:solidFill>
                  <a:srgbClr val="5B5D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Plan of Action:- </a:t>
            </a:r>
            <a:r>
              <a:rPr lang="en-IN" dirty="0" smtClean="0">
                <a:solidFill>
                  <a:srgbClr val="5B5D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School is planning to c</a:t>
            </a:r>
            <a:r>
              <a:rPr lang="en-IN" dirty="0" smtClean="0"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atch rainwater from  the catchments (roof, paved and unpaved areas)</a:t>
            </a:r>
            <a:r>
              <a:rPr lang="en-IN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3612" y="2345564"/>
            <a:ext cx="7824787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>
              <a:spcAft>
                <a:spcPts val="0"/>
              </a:spcAft>
            </a:pPr>
            <a:r>
              <a:rPr lang="en-IN" dirty="0" smtClean="0">
                <a:solidFill>
                  <a:srgbClr val="0071B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 the water supply sufficient?</a:t>
            </a:r>
            <a:endParaRPr lang="en-IN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835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>
              <a:spcAft>
                <a:spcPts val="0"/>
              </a:spcAft>
            </a:pPr>
            <a:r>
              <a:rPr lang="en-IN" sz="2400" dirty="0" smtClean="0">
                <a:solidFill>
                  <a:srgbClr val="0071B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IN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04741"/>
              </p:ext>
            </p:extLst>
          </p:nvPr>
        </p:nvGraphicFramePr>
        <p:xfrm>
          <a:off x="671511" y="3640430"/>
          <a:ext cx="10244139" cy="1518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3084"/>
                <a:gridCol w="1869324"/>
                <a:gridCol w="1616713"/>
                <a:gridCol w="1532509"/>
                <a:gridCol w="1532509"/>
              </a:tblGrid>
              <a:tr h="5256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Category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03200"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Load per drinking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Load per ablution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Load per urinal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Load per water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867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44500"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water tap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tap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19100"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closet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77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67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Day Scholar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444500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50 people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50 people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50 people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45 people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8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5838" y="827201"/>
            <a:ext cx="9944100" cy="491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>
              <a:spcAft>
                <a:spcPts val="0"/>
              </a:spcAft>
            </a:pPr>
            <a:r>
              <a:rPr lang="en-IN" sz="2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WASTE-</a:t>
            </a:r>
          </a:p>
          <a:p>
            <a:pPr marL="1371600">
              <a:spcAft>
                <a:spcPts val="0"/>
              </a:spcAft>
            </a:pPr>
            <a:endParaRPr lang="en-IN" sz="1600" dirty="0">
              <a:solidFill>
                <a:srgbClr val="7265AD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371600">
              <a:spcAft>
                <a:spcPts val="0"/>
              </a:spcAft>
            </a:pPr>
            <a:r>
              <a:rPr lang="en-IN" sz="16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Segregation of Solid Waste</a:t>
            </a:r>
            <a:endParaRPr lang="en-IN" sz="16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835"/>
              </a:lnSpc>
              <a:spcAft>
                <a:spcPts val="0"/>
              </a:spcAft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>
              <a:spcAft>
                <a:spcPts val="0"/>
              </a:spcAft>
            </a:pPr>
            <a:r>
              <a:rPr lang="en-IN" sz="2000" dirty="0" smtClean="0">
                <a:solidFill>
                  <a:srgbClr val="7265A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85"/>
              </a:lnSpc>
              <a:spcAft>
                <a:spcPts val="0"/>
              </a:spcAft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marR="520700">
              <a:lnSpc>
                <a:spcPct val="137000"/>
              </a:lnSpc>
              <a:spcAft>
                <a:spcPts val="0"/>
              </a:spcAft>
            </a:pPr>
            <a:r>
              <a:rPr lang="en-IN" sz="1400" dirty="0">
                <a:solidFill>
                  <a:srgbClr val="5B5D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1400" dirty="0" smtClean="0"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chool segregates Waste at source. Inculcating this habit of waste segregation at source among students can help reform the waste related problem at a bigger level.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90"/>
              </a:lnSpc>
              <a:spcAft>
                <a:spcPts val="0"/>
              </a:spcAft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>
              <a:spcAft>
                <a:spcPts val="0"/>
              </a:spcAft>
            </a:pPr>
            <a:r>
              <a:rPr lang="en-IN" sz="16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Waste Collection Points</a:t>
            </a:r>
            <a:endParaRPr lang="en-IN" sz="16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55"/>
              </a:lnSpc>
              <a:spcAft>
                <a:spcPts val="0"/>
              </a:spcAft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marR="177800" algn="just">
              <a:lnSpc>
                <a:spcPct val="123000"/>
              </a:lnSpc>
              <a:spcAft>
                <a:spcPts val="0"/>
              </a:spcAft>
            </a:pPr>
            <a:r>
              <a:rPr lang="en-IN" sz="1400" dirty="0" smtClean="0"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Waste segregation at the source is not </a:t>
            </a:r>
            <a:r>
              <a:rPr lang="en-IN" sz="1400" dirty="0" smtClean="0">
                <a:solidFill>
                  <a:srgbClr val="5B5D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sufficiently effective at present.</a:t>
            </a:r>
            <a:endParaRPr lang="en-IN" sz="1400" dirty="0" smtClean="0">
              <a:solidFill>
                <a:srgbClr val="5B5D64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371600" marR="177800" algn="just">
              <a:lnSpc>
                <a:spcPct val="123000"/>
              </a:lnSpc>
              <a:spcAft>
                <a:spcPts val="0"/>
              </a:spcAft>
            </a:pPr>
            <a:r>
              <a:rPr lang="en-IN" sz="20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to purchase sanitary disposal machine. </a:t>
            </a:r>
            <a:r>
              <a:rPr lang="en-IN" sz="24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1400" dirty="0" smtClean="0">
              <a:solidFill>
                <a:srgbClr val="5B5D64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50"/>
              </a:lnSpc>
              <a:spcAft>
                <a:spcPts val="0"/>
              </a:spcAft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IN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</a:t>
            </a:r>
            <a:r>
              <a:rPr lang="en-IN" sz="16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Quantity of Waste Generated</a:t>
            </a:r>
            <a:endParaRPr lang="en-IN" sz="16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835"/>
              </a:lnSpc>
              <a:spcAft>
                <a:spcPts val="0"/>
              </a:spcAft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marR="419100">
              <a:lnSpc>
                <a:spcPct val="110000"/>
              </a:lnSpc>
              <a:spcAft>
                <a:spcPts val="0"/>
              </a:spcAft>
            </a:pPr>
            <a:r>
              <a:rPr lang="en-IN" sz="2000" dirty="0">
                <a:solidFill>
                  <a:srgbClr val="7265A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2000" dirty="0" smtClean="0">
                <a:solidFill>
                  <a:srgbClr val="7265A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chool's per capita waste generation is 5.6 </a:t>
            </a:r>
            <a:r>
              <a:rPr lang="en-IN" sz="2000" dirty="0" err="1" smtClean="0">
                <a:solidFill>
                  <a:srgbClr val="7265A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gms</a:t>
            </a:r>
            <a:r>
              <a:rPr lang="en-IN" sz="2000" dirty="0" smtClean="0">
                <a:solidFill>
                  <a:srgbClr val="7265A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per person which is according to the norms (100 </a:t>
            </a:r>
            <a:r>
              <a:rPr lang="en-IN" sz="2000" dirty="0" err="1" smtClean="0">
                <a:solidFill>
                  <a:srgbClr val="7265A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gms</a:t>
            </a:r>
            <a:r>
              <a:rPr lang="en-IN" sz="2000" dirty="0" smtClean="0">
                <a:solidFill>
                  <a:srgbClr val="7265A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IN" sz="2000" dirty="0" err="1" smtClean="0">
                <a:solidFill>
                  <a:srgbClr val="7265A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peron</a:t>
            </a:r>
            <a:r>
              <a:rPr lang="en-IN" sz="2000" dirty="0" smtClean="0">
                <a:solidFill>
                  <a:srgbClr val="7265A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for the school type.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840"/>
              </a:lnSpc>
              <a:spcAft>
                <a:spcPts val="0"/>
              </a:spcAft>
            </a:pPr>
            <a:r>
              <a:rPr lang="en-IN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14479" y="709944"/>
            <a:ext cx="9601199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7265A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Waste Composting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7265A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school has a composting facility and we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are using it to the full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potential.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7265A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Textbook Reuse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7265A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 is great that </a:t>
            </a:r>
            <a:r>
              <a:rPr lang="en-US" altLang="en-US" sz="1600" dirty="0" smtClean="0">
                <a:solidFill>
                  <a:srgbClr val="5B5D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Book donation is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encouraged by the school community to reuse textbooks.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5B5D64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5B5D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7265A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Waste Destination - Burning of Waste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7265A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 do not burn waste</a:t>
            </a:r>
            <a:r>
              <a:rPr lang="en-US" altLang="en-US" sz="1600" dirty="0" smtClean="0">
                <a:solidFill>
                  <a:srgbClr val="5B5D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we recycle it by selling to the local waste dealer.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5B5D64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5B5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343150"/>
            <a:ext cx="6330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0" dirty="0" smtClean="0">
                <a:solidFill>
                  <a:srgbClr val="00B050"/>
                </a:solidFill>
              </a:rPr>
              <a:t>Thank you</a:t>
            </a:r>
            <a:endParaRPr lang="en-IN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213" y="948422"/>
            <a:ext cx="1078706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GSP Audit </a:t>
            </a:r>
            <a:r>
              <a:rPr lang="en-US" sz="4000" b="1" dirty="0" smtClean="0">
                <a:solidFill>
                  <a:srgbClr val="FF0000"/>
                </a:solidFill>
              </a:rPr>
              <a:t>2018</a:t>
            </a:r>
            <a:endParaRPr lang="en-US" sz="40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GSP </a:t>
            </a: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Audit 2018 will commence in the month of July-Aug 2018 and will be available online</a:t>
            </a:r>
            <a:r>
              <a:rPr 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The Chief objectives of the audit are two fold: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Focus </a:t>
            </a:r>
            <a:r>
              <a:rPr lang="en-US" sz="2400" b="1" dirty="0">
                <a:solidFill>
                  <a:srgbClr val="00B050"/>
                </a:solidFill>
              </a:rPr>
              <a:t>on Water and Sanitation </a:t>
            </a:r>
            <a:r>
              <a:rPr lang="en-US" sz="2000" b="1" dirty="0" smtClean="0"/>
              <a:t>:-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Schools and their students can lead from the front in turning the tide. Students to discover the forgotten practice of rainwater harvesting and learn to conserve water responsibly.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Waste Management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Where to dispose waste?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How to dispose waste?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What to do with the waste?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E</a:t>
            </a:r>
            <a:r>
              <a:rPr 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asiest </a:t>
            </a: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solution could be waste segregation.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Feed it into our system - We will segregate our </a:t>
            </a:r>
            <a:r>
              <a:rPr 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waste even if it is in the mixed form.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404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63762"/>
              </p:ext>
            </p:extLst>
          </p:nvPr>
        </p:nvGraphicFramePr>
        <p:xfrm>
          <a:off x="1328737" y="1853124"/>
          <a:ext cx="9544050" cy="4212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1624"/>
                <a:gridCol w="4202524"/>
                <a:gridCol w="3259902"/>
              </a:tblGrid>
              <a:tr h="761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800" b="0" dirty="0">
                          <a:effectLst/>
                        </a:rPr>
                        <a:t>Rating</a:t>
                      </a:r>
                      <a:endParaRPr lang="en-IN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800" b="0" dirty="0">
                          <a:effectLst/>
                        </a:rPr>
                        <a:t>Score (Percentage)</a:t>
                      </a:r>
                      <a:endParaRPr lang="en-IN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33400">
                        <a:spcAft>
                          <a:spcPts val="0"/>
                        </a:spcAft>
                      </a:pPr>
                      <a:r>
                        <a:rPr lang="en-IN" sz="2800" b="0">
                          <a:effectLst/>
                        </a:rPr>
                        <a:t>Number of Schools</a:t>
                      </a:r>
                      <a:endParaRPr lang="en-IN" sz="2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8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b="0">
                          <a:effectLst/>
                        </a:rPr>
                        <a:t> </a:t>
                      </a:r>
                      <a:endParaRPr lang="en-IN" sz="2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b="0">
                          <a:effectLst/>
                        </a:rPr>
                        <a:t> </a:t>
                      </a:r>
                      <a:endParaRPr lang="en-IN" sz="2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b="0">
                          <a:effectLst/>
                        </a:rPr>
                        <a:t> </a:t>
                      </a:r>
                      <a:endParaRPr lang="en-IN" sz="2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700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400" b="0" dirty="0" smtClean="0">
                          <a:effectLst/>
                        </a:rPr>
                        <a:t>GREEN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400" b="0" dirty="0">
                          <a:effectLst/>
                        </a:rPr>
                        <a:t>70% &amp; </a:t>
                      </a:r>
                      <a:r>
                        <a:rPr lang="en-IN" sz="2400" b="0" dirty="0" smtClean="0">
                          <a:effectLst/>
                        </a:rPr>
                        <a:t>above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400" b="0" dirty="0" smtClean="0">
                          <a:effectLst/>
                        </a:rPr>
                        <a:t>71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799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0" dirty="0" smtClean="0">
                          <a:solidFill>
                            <a:srgbClr val="7030A0"/>
                          </a:solidFill>
                          <a:effectLst/>
                        </a:rPr>
                        <a:t>YELLOW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800" b="0" dirty="0" smtClean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0" dirty="0">
                          <a:solidFill>
                            <a:srgbClr val="7030A0"/>
                          </a:solidFill>
                          <a:effectLst/>
                        </a:rPr>
                        <a:t>Between 50-69.9</a:t>
                      </a:r>
                      <a:r>
                        <a:rPr lang="en-IN" sz="1800" b="0" dirty="0" smtClean="0">
                          <a:solidFill>
                            <a:srgbClr val="7030A0"/>
                          </a:solidFill>
                          <a:effectLst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2000" b="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0" dirty="0" smtClean="0">
                          <a:solidFill>
                            <a:srgbClr val="7030A0"/>
                          </a:solidFill>
                          <a:effectLst/>
                        </a:rPr>
                        <a:t>208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2000" b="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799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3600" b="0" dirty="0">
                          <a:solidFill>
                            <a:srgbClr val="FF9900"/>
                          </a:solidFill>
                          <a:effectLst/>
                        </a:rPr>
                        <a:t>ORANGE</a:t>
                      </a:r>
                      <a:endParaRPr lang="en-IN" sz="4000" b="0" dirty="0">
                        <a:solidFill>
                          <a:srgbClr val="FF99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3600" b="0" dirty="0">
                          <a:solidFill>
                            <a:srgbClr val="FF9900"/>
                          </a:solidFill>
                          <a:effectLst/>
                        </a:rPr>
                        <a:t>Between 35-49.9%</a:t>
                      </a:r>
                      <a:endParaRPr lang="en-IN" sz="4000" b="0" dirty="0">
                        <a:solidFill>
                          <a:srgbClr val="FF99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3600" b="0" dirty="0">
                          <a:solidFill>
                            <a:srgbClr val="FF9900"/>
                          </a:solidFill>
                          <a:effectLst/>
                        </a:rPr>
                        <a:t>352</a:t>
                      </a:r>
                      <a:endParaRPr lang="en-IN" sz="4000" b="0" dirty="0">
                        <a:solidFill>
                          <a:srgbClr val="FF99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799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400" b="0">
                          <a:effectLst/>
                        </a:rPr>
                        <a:t>RED</a:t>
                      </a:r>
                      <a:endParaRPr lang="en-IN" sz="2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400" b="0" dirty="0">
                          <a:effectLst/>
                        </a:rPr>
                        <a:t>Below 34.9%</a:t>
                      </a:r>
                      <a:endParaRPr lang="en-IN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400" b="0" dirty="0">
                          <a:effectLst/>
                        </a:rPr>
                        <a:t>69</a:t>
                      </a:r>
                      <a:endParaRPr lang="en-IN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4325" y="354636"/>
            <a:ext cx="1127283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GSP Audit 2017-2018 is as follows:</a:t>
            </a:r>
            <a:r>
              <a:rPr lang="en-US" altLang="en-US" sz="3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Performance Report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KENDRIYA VIDYALAYA NO 3, BHOPAL</a:t>
            </a:r>
          </a:p>
          <a:p>
            <a:pPr algn="ctr"/>
            <a:r>
              <a:rPr lang="en-IN" sz="3200" b="1" dirty="0">
                <a:solidFill>
                  <a:srgbClr val="FF9900"/>
                </a:solidFill>
              </a:rPr>
              <a:t>School Rating:  </a:t>
            </a:r>
            <a:r>
              <a:rPr lang="en-IN" sz="3200" b="1" dirty="0" smtClean="0">
                <a:solidFill>
                  <a:srgbClr val="FF9900"/>
                </a:solidFill>
              </a:rPr>
              <a:t>Orange</a:t>
            </a:r>
            <a:endParaRPr kumimoji="0" lang="en-US" altLang="en-US" sz="48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809875" y="-284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584" tIns="590364" rIns="841110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D5BB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Air</a:t>
            </a:r>
            <a:endParaRPr kumimoji="0" lang="hi-IN" altLang="en-US" sz="1300" b="0" i="0" u="none" strike="noStrike" cap="none" normalizeH="0" baseline="0" smtClean="0">
              <a:ln>
                <a:noFill/>
              </a:ln>
              <a:solidFill>
                <a:srgbClr val="D5BB2B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1300" b="0" i="0" u="none" strike="noStrike" cap="none" normalizeH="0" baseline="0" smtClean="0">
                <a:ln>
                  <a:noFill/>
                </a:ln>
                <a:solidFill>
                  <a:srgbClr val="D5BB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Mangal" panose="02040503050203030202" pitchFamily="18" charset="0"/>
              </a:rPr>
              <a:t/>
            </a:r>
            <a:br>
              <a:rPr kumimoji="0" lang="hi-IN" altLang="en-US" sz="1300" b="0" i="0" u="none" strike="noStrike" cap="none" normalizeH="0" baseline="0" smtClean="0">
                <a:ln>
                  <a:noFill/>
                </a:ln>
                <a:solidFill>
                  <a:srgbClr val="D5BB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Mangal" panose="02040503050203030202" pitchFamily="18" charset="0"/>
              </a:rPr>
            </a:b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89858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Green Schools Programme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809875" y="1723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89858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Audit 2017-2018</a:t>
            </a:r>
            <a:endParaRPr kumimoji="0" lang="hi-IN" altLang="en-US" sz="700" b="0" i="0" u="none" strike="noStrike" cap="none" normalizeH="0" baseline="0" smtClean="0">
              <a:ln>
                <a:noFill/>
              </a:ln>
              <a:solidFill>
                <a:srgbClr val="898585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700" b="0" i="0" u="none" strike="noStrike" cap="none" normalizeH="0" baseline="0" smtClean="0">
                <a:ln>
                  <a:noFill/>
                </a:ln>
                <a:solidFill>
                  <a:srgbClr val="89858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Mangal" panose="02040503050203030202" pitchFamily="18" charset="0"/>
              </a:rPr>
              <a:t/>
            </a:r>
            <a:br>
              <a:rPr kumimoji="0" lang="hi-IN" altLang="en-US" sz="700" b="0" i="0" u="none" strike="noStrike" cap="none" normalizeH="0" baseline="0" smtClean="0">
                <a:ln>
                  <a:noFill/>
                </a:ln>
                <a:solidFill>
                  <a:srgbClr val="89858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Mangal" panose="02040503050203030202" pitchFamily="18" charset="0"/>
              </a:rPr>
            </a:b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47" y="1184223"/>
            <a:ext cx="5906123" cy="4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4439" y="1543983"/>
            <a:ext cx="45570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AREA FOR AUDIT:     6</a:t>
            </a:r>
          </a:p>
          <a:p>
            <a:endParaRPr lang="en-IN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7030A0"/>
                </a:solidFill>
              </a:rPr>
              <a:t>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7030A0"/>
                </a:solidFill>
              </a:rPr>
              <a:t>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rgbClr val="7030A0"/>
                </a:solidFill>
              </a:rPr>
              <a:t>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rgbClr val="7030A0"/>
                </a:solidFill>
              </a:rPr>
              <a:t>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rgbClr val="7030A0"/>
                </a:solidFill>
              </a:rPr>
              <a:t>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7030A0"/>
                </a:solidFill>
              </a:rPr>
              <a:t>Waste</a:t>
            </a:r>
            <a:endParaRPr lang="en-IN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126" y="749403"/>
            <a:ext cx="10996612" cy="5458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92100" indent="-342900" algn="ctr">
              <a:lnSpc>
                <a:spcPct val="123000"/>
              </a:lnSpc>
              <a:spcAft>
                <a:spcPts val="0"/>
              </a:spcAft>
              <a:buAutoNum type="arabicPeriod"/>
            </a:pPr>
            <a:r>
              <a:rPr lang="en-IN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AIR</a:t>
            </a:r>
          </a:p>
          <a:p>
            <a:pPr marR="292100">
              <a:lnSpc>
                <a:spcPct val="123000"/>
              </a:lnSpc>
              <a:spcAft>
                <a:spcPts val="0"/>
              </a:spcAft>
            </a:pPr>
            <a:r>
              <a:rPr lang="en-IN" sz="20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School fulfils certain norms of Air Quality . </a:t>
            </a:r>
            <a:r>
              <a:rPr lang="en-IN" sz="2000" dirty="0" smtClean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IN" sz="20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can improve by considering the recommendations through the assessment below. Overall, the school has done average in air section.</a:t>
            </a:r>
            <a:endParaRPr lang="en-IN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60"/>
              </a:lnSpc>
              <a:spcAft>
                <a:spcPts val="0"/>
              </a:spcAft>
            </a:pPr>
            <a:r>
              <a:rPr lang="en-IN" sz="20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20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96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Classroom Window Floor Ratio (WFR)</a:t>
            </a:r>
            <a:r>
              <a:rPr lang="en-IN" sz="20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lnSpc>
                <a:spcPts val="96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IN" sz="2000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28900" lvl="5" indent="-342900">
              <a:lnSpc>
                <a:spcPts val="960"/>
              </a:lnSpc>
              <a:buFont typeface="Wingdings" panose="05000000000000000000" pitchFamily="2" charset="2"/>
              <a:buChar char="Ø"/>
            </a:pPr>
            <a:endParaRPr lang="en-IN" sz="20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lnSpc>
                <a:spcPts val="960"/>
              </a:lnSpc>
            </a:pPr>
            <a:r>
              <a:rPr lang="en-IN" sz="2000" dirty="0" smtClean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Window-floor </a:t>
            </a:r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ratio is more than ten per </a:t>
            </a:r>
            <a:r>
              <a:rPr lang="en-IN" sz="2000" dirty="0" smtClean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cent . It is </a:t>
            </a:r>
            <a:r>
              <a:rPr lang="en-IN" sz="2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14.27 % Average WFR</a:t>
            </a:r>
            <a:endParaRPr lang="en-IN" sz="20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85"/>
              </a:lnSpc>
              <a:spcAft>
                <a:spcPts val="0"/>
              </a:spcAft>
            </a:pPr>
            <a:r>
              <a:rPr lang="en-IN" sz="20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20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985"/>
              </a:lnSpc>
              <a:spcAft>
                <a:spcPts val="0"/>
              </a:spcAft>
            </a:pPr>
            <a:endParaRPr lang="en-IN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985"/>
              </a:lnSpc>
              <a:spcAft>
                <a:spcPts val="0"/>
              </a:spcAft>
            </a:pPr>
            <a:endParaRPr lang="en-IN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1425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Ownership of Vehicles</a:t>
            </a:r>
            <a:r>
              <a:rPr lang="en-IN" sz="20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/>
          </a:p>
          <a:p>
            <a:r>
              <a:rPr lang="en-IN" sz="2000" dirty="0"/>
              <a:t> </a:t>
            </a:r>
            <a:endParaRPr lang="en-US" sz="2000" dirty="0"/>
          </a:p>
          <a:p>
            <a:r>
              <a:rPr lang="en-IN" sz="2000" dirty="0" smtClean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The </a:t>
            </a:r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School does not use or own vehicles.	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2000" dirty="0" smtClean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This encourages the students</a:t>
            </a:r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teaching staff and others </a:t>
            </a:r>
            <a:r>
              <a:rPr lang="en-IN" sz="2000" dirty="0" smtClean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use </a:t>
            </a:r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sustainable modes of 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transport to commute to school and back</a:t>
            </a:r>
            <a:r>
              <a:rPr lang="en-IN" sz="2000" dirty="0" smtClean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Mode of </a:t>
            </a:r>
            <a:r>
              <a:rPr lang="en-IN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Commuting</a:t>
            </a:r>
          </a:p>
          <a:p>
            <a:pPr lvl="0"/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         </a:t>
            </a:r>
            <a:r>
              <a:rPr lang="en-IN" sz="2000" dirty="0" smtClean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More </a:t>
            </a:r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than 50% </a:t>
            </a:r>
            <a:r>
              <a:rPr lang="en-IN" sz="2000" dirty="0" smtClean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 people coming and going from school are using </a:t>
            </a:r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sustainable motorized </a:t>
            </a:r>
            <a:r>
              <a:rPr lang="en-IN" sz="2000" dirty="0" smtClean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	vehicles </a:t>
            </a:r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 less than 50</a:t>
            </a:r>
            <a:r>
              <a:rPr lang="en-IN" sz="2000" dirty="0" smtClean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% are using Non- </a:t>
            </a:r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polluting </a:t>
            </a:r>
            <a:r>
              <a:rPr lang="en-IN" sz="2000" dirty="0" smtClean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modes </a:t>
            </a:r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 transport-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endParaRPr lang="en-IN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8" y="628645"/>
            <a:ext cx="2871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algn="ctr"/>
            <a:endParaRPr lang="en-IN" sz="32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8713" y="1582752"/>
            <a:ext cx="9944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impact of </a:t>
            </a:r>
            <a:r>
              <a:rPr lang="en-IN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'Global Warming' </a:t>
            </a:r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has already reached scorching levels, and is rising rapidly. Saving energy is the first step to energy conservation. Switching off electrical gadgets when they are not in use and </a:t>
            </a:r>
            <a:r>
              <a:rPr lang="en-IN" sz="2000" dirty="0" smtClean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switching to the </a:t>
            </a:r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usage of bulbs to CFLs/ LEDs are great ways to </a:t>
            </a:r>
            <a:r>
              <a:rPr lang="en-IN" sz="2000" dirty="0" smtClean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start energy conservation.</a:t>
            </a:r>
            <a:endParaRPr lang="en-IN" sz="2000" dirty="0">
              <a:solidFill>
                <a:srgbClr val="0070C0"/>
              </a:solid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IN" sz="2000" dirty="0"/>
          </a:p>
        </p:txBody>
      </p:sp>
      <p:sp>
        <p:nvSpPr>
          <p:cNvPr id="5" name="Rectangle 4"/>
          <p:cNvSpPr/>
          <p:nvPr/>
        </p:nvSpPr>
        <p:spPr>
          <a:xfrm>
            <a:off x="1257301" y="3444800"/>
            <a:ext cx="8343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rgbClr val="7030A0"/>
                </a:solidFill>
              </a:rPr>
              <a:t>Energy per capita per day </a:t>
            </a:r>
            <a:r>
              <a:rPr lang="en-IN" sz="2800" dirty="0" smtClean="0">
                <a:solidFill>
                  <a:srgbClr val="7030A0"/>
                </a:solidFill>
              </a:rPr>
              <a:t>consumption-</a:t>
            </a:r>
            <a:endParaRPr lang="en-IN" sz="2800" dirty="0">
              <a:solidFill>
                <a:srgbClr val="7030A0"/>
              </a:solidFill>
            </a:endParaRPr>
          </a:p>
          <a:p>
            <a:r>
              <a:rPr lang="en-IN" sz="2000" dirty="0"/>
              <a:t>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School's Consumption meets the standards set for requirement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 day per person average consumption of energy meets the norm.</a:t>
            </a:r>
          </a:p>
        </p:txBody>
      </p:sp>
    </p:spTree>
    <p:extLst>
      <p:ext uri="{BB962C8B-B14F-4D97-AF65-F5344CB8AC3E}">
        <p14:creationId xmlns:p14="http://schemas.microsoft.com/office/powerpoint/2010/main" val="10844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1938" y="760844"/>
            <a:ext cx="2700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algn="ctr">
              <a:spcAft>
                <a:spcPts val="0"/>
              </a:spcAft>
            </a:pPr>
            <a:r>
              <a:rPr lang="en-IN" sz="24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7338" y="3188104"/>
            <a:ext cx="9072561" cy="158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EF399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School's Performance</a:t>
            </a: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60"/>
              </a:lnSpc>
              <a:spcAft>
                <a:spcPts val="0"/>
              </a:spcAft>
            </a:pPr>
            <a:r>
              <a:rPr lang="en-IN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330200" indent="-285750">
              <a:lnSpc>
                <a:spcPct val="123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You have done well but need to further promote the healthy food culture in school</a:t>
            </a:r>
            <a:r>
              <a:rPr lang="en-IN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.</a:t>
            </a:r>
          </a:p>
          <a:p>
            <a:pPr marR="330200">
              <a:lnSpc>
                <a:spcPct val="123000"/>
              </a:lnSpc>
              <a:spcAft>
                <a:spcPts val="0"/>
              </a:spcAft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271588" y="1600206"/>
            <a:ext cx="9958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Does the school distribute packaged food items as rewards during schools </a:t>
            </a:r>
            <a:r>
              <a:rPr lang="en-IN" sz="2000" dirty="0" smtClean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events:- </a:t>
            </a:r>
            <a:r>
              <a:rPr lang="en-IN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YES, at times</a:t>
            </a:r>
            <a:endParaRPr lang="en-IN" sz="2000" b="1" dirty="0">
              <a:solidFill>
                <a:srgbClr val="0070C0"/>
              </a:solid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5837" y="1328738"/>
            <a:ext cx="10144125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marR="3175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EF399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Are your school events such as quiz shows, talent shows, debates sponsored by food companies/brands?</a:t>
            </a:r>
            <a:r>
              <a:rPr lang="en-IN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88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EF399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>
              <a:lnSpc>
                <a:spcPts val="985"/>
              </a:lnSpc>
              <a:spcAft>
                <a:spcPts val="0"/>
              </a:spcAft>
            </a:pPr>
            <a:r>
              <a:rPr lang="en-IN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956" y="1898653"/>
            <a:ext cx="10914219" cy="342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A5B64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School's Performance:-</a:t>
            </a:r>
            <a:r>
              <a:rPr lang="en-IN" sz="2400" dirty="0">
                <a:solidFill>
                  <a:srgbClr val="5B5D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Good,</a:t>
            </a:r>
          </a:p>
          <a:p>
            <a:pPr>
              <a:spcAft>
                <a:spcPts val="0"/>
              </a:spcAft>
            </a:pPr>
            <a:endParaRPr lang="en-IN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60"/>
              </a:lnSpc>
              <a:spcAft>
                <a:spcPts val="0"/>
              </a:spcAft>
            </a:pPr>
            <a:r>
              <a:rPr lang="en-IN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5B5D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2000" dirty="0" smtClean="0"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chool has plenty of green cover and that too, without using any chemical-based pesticides.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5B5D6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 norms say that minimum 35 % of total land should be green cover</a:t>
            </a:r>
            <a:r>
              <a:rPr lang="en-IN" sz="2000" dirty="0">
                <a:solidFill>
                  <a:srgbClr val="5B5D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00B050"/>
                </a:solidFill>
              </a:rPr>
              <a:t>Total </a:t>
            </a:r>
            <a:r>
              <a:rPr lang="en-IN" sz="2400" dirty="0">
                <a:solidFill>
                  <a:srgbClr val="00B050"/>
                </a:solidFill>
              </a:rPr>
              <a:t>Green </a:t>
            </a:r>
            <a:r>
              <a:rPr lang="en-IN" sz="2400" dirty="0" smtClean="0">
                <a:solidFill>
                  <a:srgbClr val="00B050"/>
                </a:solidFill>
              </a:rPr>
              <a:t>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solidFill>
                <a:srgbClr val="00B050"/>
              </a:solidFill>
            </a:endParaRPr>
          </a:p>
          <a:p>
            <a:r>
              <a:rPr lang="en-IN" sz="2400" dirty="0"/>
              <a:t> </a:t>
            </a:r>
            <a:r>
              <a:rPr lang="en-IN" sz="2400" dirty="0" smtClean="0"/>
              <a:t>The </a:t>
            </a:r>
            <a:r>
              <a:rPr lang="en-IN" sz="2400" dirty="0"/>
              <a:t>school </a:t>
            </a:r>
            <a:r>
              <a:rPr lang="en-IN" sz="2400" dirty="0" smtClean="0"/>
              <a:t>has a green </a:t>
            </a:r>
            <a:r>
              <a:rPr lang="en-IN" sz="2400" dirty="0"/>
              <a:t>cover area </a:t>
            </a:r>
            <a:r>
              <a:rPr lang="en-IN" sz="2400" dirty="0" smtClean="0"/>
              <a:t>of </a:t>
            </a:r>
            <a:r>
              <a:rPr lang="en-IN" sz="2400" dirty="0"/>
              <a:t>8.23%. so </a:t>
            </a:r>
            <a:r>
              <a:rPr lang="en-IN" sz="2400" dirty="0" smtClean="0"/>
              <a:t>the aim is to </a:t>
            </a:r>
            <a:r>
              <a:rPr lang="en-IN" sz="2400" dirty="0"/>
              <a:t>increase the cover by at least 10-15 percent in the next two years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7812" y="629708"/>
            <a:ext cx="167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>
              <a:spcAft>
                <a:spcPts val="0"/>
              </a:spcAft>
            </a:pPr>
            <a:r>
              <a:rPr lang="en-IN" sz="3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Land</a:t>
            </a:r>
            <a:endParaRPr lang="en-IN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</TotalTime>
  <Words>432</Words>
  <Application>Microsoft Office PowerPoint</Application>
  <PresentationFormat>Custom</PresentationFormat>
  <Paragraphs>172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 Pratap</dc:creator>
  <cp:lastModifiedBy>kvs</cp:lastModifiedBy>
  <cp:revision>82</cp:revision>
  <dcterms:created xsi:type="dcterms:W3CDTF">2018-07-19T02:14:25Z</dcterms:created>
  <dcterms:modified xsi:type="dcterms:W3CDTF">2018-07-20T04:33:01Z</dcterms:modified>
</cp:coreProperties>
</file>